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6858000" cx="12192000"/>
  <p:notesSz cx="6858000" cy="9144000"/>
  <p:embeddedFontLst>
    <p:embeddedFont>
      <p:font typeface="Libre Franklin"/>
      <p:regular r:id="rId27"/>
      <p:bold r:id="rId28"/>
      <p:italic r:id="rId29"/>
      <p:boldItalic r:id="rId30"/>
    </p:embeddedFont>
    <p:embeddedFont>
      <p:font typeface="Constantia"/>
      <p:regular r:id="rId31"/>
      <p:bold r:id="rId32"/>
      <p:italic r:id="rId33"/>
      <p:boldItalic r:id="rId34"/>
    </p:embeddedFont>
    <p:embeddedFont>
      <p:font typeface="Nunito"/>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454">
          <p15:clr>
            <a:srgbClr val="747775"/>
          </p15:clr>
        </p15:guide>
        <p15:guide id="2" orient="horz" pos="1104">
          <p15:clr>
            <a:srgbClr val="747775"/>
          </p15:clr>
        </p15:guide>
        <p15:guide id="3" pos="7200">
          <p15:clr>
            <a:srgbClr val="747775"/>
          </p15:clr>
        </p15:guide>
        <p15:guide id="4" pos="2835">
          <p15:clr>
            <a:srgbClr val="747775"/>
          </p15:clr>
        </p15:guide>
      </p15:sldGuideLst>
    </p:ext>
    <p:ext uri="GoogleSlidesCustomDataVersion2">
      <go:slidesCustomData xmlns:go="http://customooxmlschemas.google.com/" r:id="rId39" roundtripDataSignature="AMtx7mi9Gtf3Zne7zA+gXsqDNahqhRrMi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54"/>
        <p:guide pos="1104" orient="horz"/>
        <p:guide pos="7200"/>
        <p:guide pos="2835"/>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LibreFranklin-bold.fntdata"/><Relationship Id="rId27" Type="http://schemas.openxmlformats.org/officeDocument/2006/relationships/font" Target="fonts/LibreFranklin-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ibreFranklin-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onstantia-regular.fntdata"/><Relationship Id="rId30" Type="http://schemas.openxmlformats.org/officeDocument/2006/relationships/font" Target="fonts/LibreFranklin-boldItalic.fntdata"/><Relationship Id="rId11" Type="http://schemas.openxmlformats.org/officeDocument/2006/relationships/slide" Target="slides/slide6.xml"/><Relationship Id="rId33" Type="http://schemas.openxmlformats.org/officeDocument/2006/relationships/font" Target="fonts/Constantia-italic.fntdata"/><Relationship Id="rId10" Type="http://schemas.openxmlformats.org/officeDocument/2006/relationships/slide" Target="slides/slide5.xml"/><Relationship Id="rId32" Type="http://schemas.openxmlformats.org/officeDocument/2006/relationships/font" Target="fonts/Constantia-bold.fntdata"/><Relationship Id="rId13" Type="http://schemas.openxmlformats.org/officeDocument/2006/relationships/slide" Target="slides/slide8.xml"/><Relationship Id="rId35" Type="http://schemas.openxmlformats.org/officeDocument/2006/relationships/font" Target="fonts/Nunito-regular.fntdata"/><Relationship Id="rId12" Type="http://schemas.openxmlformats.org/officeDocument/2006/relationships/slide" Target="slides/slide7.xml"/><Relationship Id="rId34" Type="http://schemas.openxmlformats.org/officeDocument/2006/relationships/font" Target="fonts/Constantia-boldItalic.fntdata"/><Relationship Id="rId15" Type="http://schemas.openxmlformats.org/officeDocument/2006/relationships/slide" Target="slides/slide10.xml"/><Relationship Id="rId37" Type="http://schemas.openxmlformats.org/officeDocument/2006/relationships/font" Target="fonts/Nunito-italic.fntdata"/><Relationship Id="rId14" Type="http://schemas.openxmlformats.org/officeDocument/2006/relationships/slide" Target="slides/slide9.xml"/><Relationship Id="rId36" Type="http://schemas.openxmlformats.org/officeDocument/2006/relationships/font" Target="fonts/Nunito-bold.fntdata"/><Relationship Id="rId17" Type="http://schemas.openxmlformats.org/officeDocument/2006/relationships/slide" Target="slides/slide12.xml"/><Relationship Id="rId39" Type="http://customschemas.google.com/relationships/presentationmetadata" Target="metadata"/><Relationship Id="rId16" Type="http://schemas.openxmlformats.org/officeDocument/2006/relationships/slide" Target="slides/slide11.xml"/><Relationship Id="rId38" Type="http://schemas.openxmlformats.org/officeDocument/2006/relationships/font" Target="fonts/Nunito-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8" name="Google Shape;14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5" name="Google Shape;15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 name="Google Shape;16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ca573449d0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2" name="Google Shape;172;g2ca573449d0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9" name="Google Shape;17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ca573449d0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AU"/>
              <a:t>Extension Task</a:t>
            </a:r>
            <a:endParaRPr/>
          </a:p>
        </p:txBody>
      </p:sp>
      <p:sp>
        <p:nvSpPr>
          <p:cNvPr id="186" name="Google Shape;186;g2ca573449d0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3" name="Google Shape;19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1" name="Google Shape;20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8" name="Google Shape;20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5" name="Google Shape;21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7394d59807_1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7" name="Google Shape;87;g27394d59807_1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e63020024e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2" name="Google Shape;222;g2e63020024e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e63020024e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9" name="Google Shape;229;g2e63020024e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7394d59807_1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 name="Google Shape;94;g27394d59807_1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4" name="Google Shape;10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2" name="Google Shape;11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0" name="Google Shape;12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e63020024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7" name="Google Shape;127;g2e63020024e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4" name="Google Shape;13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1" name="Google Shape;14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onstanti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3" name="Shape 23"/>
        <p:cNvGrpSpPr/>
        <p:nvPr/>
      </p:nvGrpSpPr>
      <p:grpSpPr>
        <a:xfrm>
          <a:off x="0" y="0"/>
          <a:ext cx="0" cy="0"/>
          <a:chOff x="0" y="0"/>
          <a:chExt cx="0" cy="0"/>
        </a:xfrm>
      </p:grpSpPr>
      <p:sp>
        <p:nvSpPr>
          <p:cNvPr id="24" name="Google Shape;24;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onstanti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6" name="Google Shape;26;p2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7" name="Google Shape;27;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2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onstanti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33" name="Google Shape;33;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 name="Shape 36"/>
        <p:cNvGrpSpPr/>
        <p:nvPr/>
      </p:nvGrpSpPr>
      <p:grpSpPr>
        <a:xfrm>
          <a:off x="0" y="0"/>
          <a:ext cx="0" cy="0"/>
          <a:chOff x="0" y="0"/>
          <a:chExt cx="0" cy="0"/>
        </a:xfrm>
      </p:grpSpPr>
      <p:sp>
        <p:nvSpPr>
          <p:cNvPr id="37" name="Google Shape;37;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2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3" name="Shape 43"/>
        <p:cNvGrpSpPr/>
        <p:nvPr/>
      </p:nvGrpSpPr>
      <p:grpSpPr>
        <a:xfrm>
          <a:off x="0" y="0"/>
          <a:ext cx="0" cy="0"/>
          <a:chOff x="0" y="0"/>
          <a:chExt cx="0" cy="0"/>
        </a:xfrm>
      </p:grpSpPr>
      <p:sp>
        <p:nvSpPr>
          <p:cNvPr id="44" name="Google Shape;44;p2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2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6" name="Google Shape;46;p2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2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 name="Google Shape;48;p2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 name="Shape 52"/>
        <p:cNvGrpSpPr/>
        <p:nvPr/>
      </p:nvGrpSpPr>
      <p:grpSpPr>
        <a:xfrm>
          <a:off x="0" y="0"/>
          <a:ext cx="0" cy="0"/>
          <a:chOff x="0" y="0"/>
          <a:chExt cx="0" cy="0"/>
        </a:xfrm>
      </p:grpSpPr>
      <p:sp>
        <p:nvSpPr>
          <p:cNvPr id="53" name="Google Shape;53;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onstanti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9"/>
          <p:cNvSpPr/>
          <p:nvPr>
            <p:ph idx="2" type="pic"/>
          </p:nvPr>
        </p:nvSpPr>
        <p:spPr>
          <a:xfrm>
            <a:off x="5183188" y="987425"/>
            <a:ext cx="6172200" cy="4873625"/>
          </a:xfrm>
          <a:prstGeom prst="rect">
            <a:avLst/>
          </a:prstGeom>
          <a:noFill/>
          <a:ln>
            <a:noFill/>
          </a:ln>
        </p:spPr>
      </p:sp>
      <p:sp>
        <p:nvSpPr>
          <p:cNvPr id="64" name="Google Shape;64;p2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onstantia"/>
              <a:buNone/>
              <a:defRPr b="0" i="0" sz="4400" u="none" cap="none" strike="noStrike">
                <a:solidFill>
                  <a:schemeClr val="dk1"/>
                </a:solidFill>
                <a:latin typeface="Constantia"/>
                <a:ea typeface="Constantia"/>
                <a:cs typeface="Constantia"/>
                <a:sym typeface="Constanti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ibre Franklin"/>
                <a:ea typeface="Libre Franklin"/>
                <a:cs typeface="Libre Franklin"/>
                <a:sym typeface="Libre Franklin"/>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8" name="Google Shape;8;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57575"/>
                </a:solidFill>
                <a:latin typeface="Libre Franklin"/>
                <a:ea typeface="Libre Franklin"/>
                <a:cs typeface="Libre Franklin"/>
                <a:sym typeface="Libre Frankli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9pPr>
          </a:lstStyle>
          <a:p/>
        </p:txBody>
      </p:sp>
      <p:sp>
        <p:nvSpPr>
          <p:cNvPr id="9" name="Google Shape;9;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757575"/>
                </a:solidFill>
                <a:latin typeface="Libre Franklin"/>
                <a:ea typeface="Libre Franklin"/>
                <a:cs typeface="Libre Franklin"/>
                <a:sym typeface="Libre Frankli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9pPr>
          </a:lstStyle>
          <a:p/>
        </p:txBody>
      </p:sp>
      <p:sp>
        <p:nvSpPr>
          <p:cNvPr id="10" name="Google Shape;10;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jp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jpg"/><Relationship Id="rId4" Type="http://schemas.openxmlformats.org/officeDocument/2006/relationships/image" Target="../media/image22.png"/><Relationship Id="rId5" Type="http://schemas.openxmlformats.org/officeDocument/2006/relationships/image" Target="../media/image18.png"/><Relationship Id="rId6"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7.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jp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jp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jpg"/><Relationship Id="rId4" Type="http://schemas.openxmlformats.org/officeDocument/2006/relationships/hyperlink" Target="https://impactguide.org/library/" TargetMode="External"/><Relationship Id="rId5"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jp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jp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jp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9.jp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jp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9.jp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9.jp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jpg"/><Relationship Id="rId4" Type="http://schemas.openxmlformats.org/officeDocument/2006/relationships/image" Target="../media/image9.jpg"/><Relationship Id="rId5" Type="http://schemas.openxmlformats.org/officeDocument/2006/relationships/image" Target="../media/image10.png"/><Relationship Id="rId6"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9.jpg"/><Relationship Id="rId5" Type="http://schemas.openxmlformats.org/officeDocument/2006/relationships/hyperlink" Target="https://www.sustainablescreens.au/carbon-calculator"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hyperlink" Target="https://about.abc.net.au/press-releases/abc-and-doc-society-partner-with-state-agencies-to-find-short-environment-and-climate-solutions-documentaries/" TargetMode="External"/><Relationship Id="rId5"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g"/><Relationship Id="rId4" Type="http://schemas.openxmlformats.org/officeDocument/2006/relationships/hyperlink" Target="https://online.clickview.com.au/exchange/categories/6364/biology/videos/59854102/the-oyster-gardener-2023-" TargetMode="External"/><Relationship Id="rId5"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b="0" l="0" r="0" t="0"/>
          <a:stretch/>
        </p:blipFill>
        <p:spPr>
          <a:xfrm>
            <a:off x="0" y="0"/>
            <a:ext cx="12192000" cy="685800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9" name="Shape 149"/>
        <p:cNvGrpSpPr/>
        <p:nvPr/>
      </p:nvGrpSpPr>
      <p:grpSpPr>
        <a:xfrm>
          <a:off x="0" y="0"/>
          <a:ext cx="0" cy="0"/>
          <a:chOff x="0" y="0"/>
          <a:chExt cx="0" cy="0"/>
        </a:xfrm>
      </p:grpSpPr>
      <p:pic>
        <p:nvPicPr>
          <p:cNvPr id="150" name="Google Shape;150;p12"/>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51" name="Google Shape;151;p12"/>
          <p:cNvSpPr txBox="1"/>
          <p:nvPr>
            <p:ph idx="1" type="body"/>
          </p:nvPr>
        </p:nvSpPr>
        <p:spPr>
          <a:xfrm>
            <a:off x="720000" y="1703850"/>
            <a:ext cx="10810500" cy="3710400"/>
          </a:xfrm>
          <a:prstGeom prst="rect">
            <a:avLst/>
          </a:prstGeom>
          <a:noFill/>
          <a:ln>
            <a:noFill/>
          </a:ln>
        </p:spPr>
        <p:txBody>
          <a:bodyPr anchorCtr="0" anchor="ctr" bIns="45700" lIns="91425" spcFirstLastPara="1" rIns="91425" wrap="square" tIns="45700">
            <a:normAutofit lnSpcReduction="10000"/>
          </a:bodyPr>
          <a:lstStyle/>
          <a:p>
            <a:pPr indent="-196850" lvl="0" marL="228600" rtl="0" algn="l">
              <a:lnSpc>
                <a:spcPct val="115000"/>
              </a:lnSpc>
              <a:spcBef>
                <a:spcPts val="0"/>
              </a:spcBef>
              <a:spcAft>
                <a:spcPts val="0"/>
              </a:spcAft>
              <a:buClr>
                <a:schemeClr val="dk1"/>
              </a:buClr>
              <a:buSzPts val="2300"/>
              <a:buFont typeface="Nunito"/>
              <a:buChar char="•"/>
            </a:pPr>
            <a:r>
              <a:rPr lang="en-AU" sz="2300">
                <a:latin typeface="Nunito"/>
                <a:ea typeface="Nunito"/>
                <a:cs typeface="Nunito"/>
                <a:sym typeface="Nunito"/>
              </a:rPr>
              <a:t>A documentary film is a film which concerns factual topics and information about the real world.</a:t>
            </a:r>
            <a:br>
              <a:rPr lang="en-AU" sz="2300">
                <a:latin typeface="Nunito"/>
                <a:ea typeface="Nunito"/>
                <a:cs typeface="Nunito"/>
                <a:sym typeface="Nunito"/>
              </a:rPr>
            </a:br>
            <a:endParaRPr sz="2300">
              <a:latin typeface="Nunito"/>
              <a:ea typeface="Nunito"/>
              <a:cs typeface="Nunito"/>
              <a:sym typeface="Nunito"/>
            </a:endParaRPr>
          </a:p>
          <a:p>
            <a:pPr indent="-196850" lvl="0" marL="228600" rtl="0" algn="l">
              <a:lnSpc>
                <a:spcPct val="115000"/>
              </a:lnSpc>
              <a:spcBef>
                <a:spcPts val="1000"/>
              </a:spcBef>
              <a:spcAft>
                <a:spcPts val="0"/>
              </a:spcAft>
              <a:buClr>
                <a:schemeClr val="dk1"/>
              </a:buClr>
              <a:buSzPts val="2300"/>
              <a:buFont typeface="Nunito"/>
              <a:buChar char="•"/>
            </a:pPr>
            <a:r>
              <a:rPr lang="en-AU" sz="2300">
                <a:latin typeface="Nunito"/>
                <a:ea typeface="Nunito"/>
                <a:cs typeface="Nunito"/>
                <a:sym typeface="Nunito"/>
              </a:rPr>
              <a:t>‘Documentary conventions’ are elements that you expect to see when you watch a documentary.</a:t>
            </a:r>
            <a:br>
              <a:rPr lang="en-AU" sz="2300">
                <a:latin typeface="Nunito"/>
                <a:ea typeface="Nunito"/>
                <a:cs typeface="Nunito"/>
                <a:sym typeface="Nunito"/>
              </a:rPr>
            </a:br>
            <a:endParaRPr sz="2300">
              <a:latin typeface="Nunito"/>
              <a:ea typeface="Nunito"/>
              <a:cs typeface="Nunito"/>
              <a:sym typeface="Nunito"/>
            </a:endParaRPr>
          </a:p>
          <a:p>
            <a:pPr indent="-196850" lvl="0" marL="228600" rtl="0" algn="l">
              <a:lnSpc>
                <a:spcPct val="115000"/>
              </a:lnSpc>
              <a:spcBef>
                <a:spcPts val="1000"/>
              </a:spcBef>
              <a:spcAft>
                <a:spcPts val="0"/>
              </a:spcAft>
              <a:buClr>
                <a:schemeClr val="dk1"/>
              </a:buClr>
              <a:buSzPts val="2300"/>
              <a:buFont typeface="Nunito"/>
              <a:buChar char="•"/>
            </a:pPr>
            <a:r>
              <a:rPr lang="en-AU" sz="2300">
                <a:latin typeface="Nunito"/>
                <a:ea typeface="Nunito"/>
                <a:cs typeface="Nunito"/>
                <a:sym typeface="Nunito"/>
              </a:rPr>
              <a:t>Think about documentaries you have seen – what elements did you see across them all? This can include mockumentaries, which also use these elements but for comedic purposes.</a:t>
            </a:r>
            <a:endParaRPr sz="2300">
              <a:latin typeface="Nunito"/>
              <a:ea typeface="Nunito"/>
              <a:cs typeface="Nunito"/>
              <a:sym typeface="Nunito"/>
            </a:endParaRPr>
          </a:p>
        </p:txBody>
      </p:sp>
      <p:pic>
        <p:nvPicPr>
          <p:cNvPr id="152" name="Google Shape;152;p12"/>
          <p:cNvPicPr preferRelativeResize="0"/>
          <p:nvPr/>
        </p:nvPicPr>
        <p:blipFill rotWithShape="1">
          <a:blip r:embed="rId4">
            <a:alphaModFix/>
          </a:blip>
          <a:srcRect b="0" l="0" r="0" t="0"/>
          <a:stretch/>
        </p:blipFill>
        <p:spPr>
          <a:xfrm>
            <a:off x="0" y="0"/>
            <a:ext cx="12192000" cy="1270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6" name="Shape 156"/>
        <p:cNvGrpSpPr/>
        <p:nvPr/>
      </p:nvGrpSpPr>
      <p:grpSpPr>
        <a:xfrm>
          <a:off x="0" y="0"/>
          <a:ext cx="0" cy="0"/>
          <a:chOff x="0" y="0"/>
          <a:chExt cx="0" cy="0"/>
        </a:xfrm>
      </p:grpSpPr>
      <p:pic>
        <p:nvPicPr>
          <p:cNvPr id="157" name="Google Shape;157;p13"/>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58" name="Google Shape;158;p13"/>
          <p:cNvSpPr txBox="1"/>
          <p:nvPr>
            <p:ph idx="1" type="body"/>
          </p:nvPr>
        </p:nvSpPr>
        <p:spPr>
          <a:xfrm>
            <a:off x="726500" y="1703850"/>
            <a:ext cx="10369200" cy="4635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2400"/>
              <a:buNone/>
            </a:pPr>
            <a:r>
              <a:rPr lang="en-AU" sz="2300">
                <a:latin typeface="Nunito"/>
                <a:ea typeface="Nunito"/>
                <a:cs typeface="Nunito"/>
                <a:sym typeface="Nunito"/>
              </a:rPr>
              <a:t>Some examples of documentary conventions </a:t>
            </a:r>
            <a:br>
              <a:rPr lang="en-AU" sz="2300">
                <a:latin typeface="Nunito"/>
                <a:ea typeface="Nunito"/>
                <a:cs typeface="Nunito"/>
                <a:sym typeface="Nunito"/>
              </a:rPr>
            </a:br>
            <a:r>
              <a:rPr lang="en-AU" sz="2300">
                <a:latin typeface="Nunito"/>
                <a:ea typeface="Nunito"/>
                <a:cs typeface="Nunito"/>
                <a:sym typeface="Nunito"/>
              </a:rPr>
              <a:t>include:</a:t>
            </a:r>
            <a:endParaRPr sz="2300">
              <a:latin typeface="Nunito"/>
              <a:ea typeface="Nunito"/>
              <a:cs typeface="Nunito"/>
              <a:sym typeface="Nunito"/>
            </a:endParaRPr>
          </a:p>
          <a:p>
            <a:pPr indent="-222250" lvl="0" marL="228600" rtl="0" algn="l">
              <a:lnSpc>
                <a:spcPct val="100000"/>
              </a:lnSpc>
              <a:spcBef>
                <a:spcPts val="1000"/>
              </a:spcBef>
              <a:spcAft>
                <a:spcPts val="0"/>
              </a:spcAft>
              <a:buClr>
                <a:schemeClr val="dk1"/>
              </a:buClr>
              <a:buSzPts val="2300"/>
              <a:buFont typeface="Nunito"/>
              <a:buChar char="•"/>
            </a:pPr>
            <a:r>
              <a:rPr lang="en-AU" sz="2300">
                <a:latin typeface="Nunito"/>
                <a:ea typeface="Nunito"/>
                <a:cs typeface="Nunito"/>
                <a:sym typeface="Nunito"/>
              </a:rPr>
              <a:t>Use of voice-overs</a:t>
            </a:r>
            <a:endParaRPr sz="2300">
              <a:latin typeface="Nunito"/>
              <a:ea typeface="Nunito"/>
              <a:cs typeface="Nunito"/>
              <a:sym typeface="Nunito"/>
            </a:endParaRPr>
          </a:p>
          <a:p>
            <a:pPr indent="-222250" lvl="0" marL="228600" rtl="0" algn="l">
              <a:lnSpc>
                <a:spcPct val="100000"/>
              </a:lnSpc>
              <a:spcBef>
                <a:spcPts val="1000"/>
              </a:spcBef>
              <a:spcAft>
                <a:spcPts val="0"/>
              </a:spcAft>
              <a:buClr>
                <a:schemeClr val="dk1"/>
              </a:buClr>
              <a:buSzPts val="2300"/>
              <a:buFont typeface="Nunito"/>
              <a:buChar char="•"/>
            </a:pPr>
            <a:r>
              <a:rPr lang="en-AU" sz="2300">
                <a:latin typeface="Nunito"/>
                <a:ea typeface="Nunito"/>
                <a:cs typeface="Nunito"/>
                <a:sym typeface="Nunito"/>
              </a:rPr>
              <a:t>Interviews (direct and indirect)</a:t>
            </a:r>
            <a:endParaRPr sz="2300">
              <a:latin typeface="Nunito"/>
              <a:ea typeface="Nunito"/>
              <a:cs typeface="Nunito"/>
              <a:sym typeface="Nunito"/>
            </a:endParaRPr>
          </a:p>
          <a:p>
            <a:pPr indent="-222250" lvl="0" marL="228600" rtl="0" algn="l">
              <a:lnSpc>
                <a:spcPct val="100000"/>
              </a:lnSpc>
              <a:spcBef>
                <a:spcPts val="1000"/>
              </a:spcBef>
              <a:spcAft>
                <a:spcPts val="0"/>
              </a:spcAft>
              <a:buClr>
                <a:schemeClr val="dk1"/>
              </a:buClr>
              <a:buSzPts val="2300"/>
              <a:buFont typeface="Nunito"/>
              <a:buChar char="•"/>
            </a:pPr>
            <a:r>
              <a:rPr lang="en-AU" sz="2300">
                <a:latin typeface="Nunito"/>
                <a:ea typeface="Nunito"/>
                <a:cs typeface="Nunito"/>
                <a:sym typeface="Nunito"/>
              </a:rPr>
              <a:t>Subtle editing</a:t>
            </a:r>
            <a:endParaRPr sz="2300">
              <a:latin typeface="Nunito"/>
              <a:ea typeface="Nunito"/>
              <a:cs typeface="Nunito"/>
              <a:sym typeface="Nunito"/>
            </a:endParaRPr>
          </a:p>
          <a:p>
            <a:pPr indent="-222250" lvl="0" marL="228600" rtl="0" algn="l">
              <a:lnSpc>
                <a:spcPct val="100000"/>
              </a:lnSpc>
              <a:spcBef>
                <a:spcPts val="1000"/>
              </a:spcBef>
              <a:spcAft>
                <a:spcPts val="0"/>
              </a:spcAft>
              <a:buClr>
                <a:schemeClr val="dk1"/>
              </a:buClr>
              <a:buSzPts val="2300"/>
              <a:buFont typeface="Nunito"/>
              <a:buChar char="•"/>
            </a:pPr>
            <a:r>
              <a:rPr lang="en-AU" sz="2300">
                <a:latin typeface="Nunito"/>
                <a:ea typeface="Nunito"/>
                <a:cs typeface="Nunito"/>
                <a:sym typeface="Nunito"/>
              </a:rPr>
              <a:t>Archival footage and photographs</a:t>
            </a:r>
            <a:endParaRPr sz="2300">
              <a:latin typeface="Nunito"/>
              <a:ea typeface="Nunito"/>
              <a:cs typeface="Nunito"/>
              <a:sym typeface="Nunito"/>
            </a:endParaRPr>
          </a:p>
          <a:p>
            <a:pPr indent="-222250" lvl="0" marL="228600" rtl="0" algn="l">
              <a:lnSpc>
                <a:spcPct val="100000"/>
              </a:lnSpc>
              <a:spcBef>
                <a:spcPts val="1000"/>
              </a:spcBef>
              <a:spcAft>
                <a:spcPts val="0"/>
              </a:spcAft>
              <a:buClr>
                <a:schemeClr val="dk1"/>
              </a:buClr>
              <a:buSzPts val="2300"/>
              <a:buFont typeface="Nunito"/>
              <a:buChar char="•"/>
            </a:pPr>
            <a:r>
              <a:rPr lang="en-AU" sz="2300">
                <a:latin typeface="Nunito"/>
                <a:ea typeface="Nunito"/>
                <a:cs typeface="Nunito"/>
                <a:sym typeface="Nunito"/>
              </a:rPr>
              <a:t>Use of real people</a:t>
            </a:r>
            <a:endParaRPr sz="2300">
              <a:latin typeface="Nunito"/>
              <a:ea typeface="Nunito"/>
              <a:cs typeface="Nunito"/>
              <a:sym typeface="Nunito"/>
            </a:endParaRPr>
          </a:p>
          <a:p>
            <a:pPr indent="-222250" lvl="0" marL="228600" rtl="0" algn="l">
              <a:lnSpc>
                <a:spcPct val="100000"/>
              </a:lnSpc>
              <a:spcBef>
                <a:spcPts val="1000"/>
              </a:spcBef>
              <a:spcAft>
                <a:spcPts val="0"/>
              </a:spcAft>
              <a:buClr>
                <a:schemeClr val="dk1"/>
              </a:buClr>
              <a:buSzPts val="2300"/>
              <a:buFont typeface="Nunito"/>
              <a:buChar char="•"/>
            </a:pPr>
            <a:r>
              <a:rPr lang="en-AU" sz="2300">
                <a:latin typeface="Nunito"/>
                <a:ea typeface="Nunito"/>
                <a:cs typeface="Nunito"/>
                <a:sym typeface="Nunito"/>
              </a:rPr>
              <a:t>Exposition</a:t>
            </a:r>
            <a:endParaRPr sz="2300">
              <a:latin typeface="Nunito"/>
              <a:ea typeface="Nunito"/>
              <a:cs typeface="Nunito"/>
              <a:sym typeface="Nunito"/>
            </a:endParaRPr>
          </a:p>
          <a:p>
            <a:pPr indent="-222250" lvl="0" marL="228600" rtl="0" algn="l">
              <a:lnSpc>
                <a:spcPct val="100000"/>
              </a:lnSpc>
              <a:spcBef>
                <a:spcPts val="1000"/>
              </a:spcBef>
              <a:spcAft>
                <a:spcPts val="0"/>
              </a:spcAft>
              <a:buClr>
                <a:schemeClr val="dk1"/>
              </a:buClr>
              <a:buSzPts val="2300"/>
              <a:buFont typeface="Nunito"/>
              <a:buChar char="•"/>
            </a:pPr>
            <a:r>
              <a:rPr lang="en-AU" sz="2300">
                <a:latin typeface="Nunito"/>
                <a:ea typeface="Nunito"/>
                <a:cs typeface="Nunito"/>
                <a:sym typeface="Nunito"/>
              </a:rPr>
              <a:t>Use of text and titles</a:t>
            </a:r>
            <a:endParaRPr sz="2300">
              <a:latin typeface="Nunito"/>
              <a:ea typeface="Nunito"/>
              <a:cs typeface="Nunito"/>
              <a:sym typeface="Nunito"/>
            </a:endParaRPr>
          </a:p>
          <a:p>
            <a:pPr indent="-222250" lvl="0" marL="228600" rtl="0" algn="l">
              <a:lnSpc>
                <a:spcPct val="100000"/>
              </a:lnSpc>
              <a:spcBef>
                <a:spcPts val="1000"/>
              </a:spcBef>
              <a:spcAft>
                <a:spcPts val="0"/>
              </a:spcAft>
              <a:buClr>
                <a:schemeClr val="dk1"/>
              </a:buClr>
              <a:buSzPts val="2300"/>
              <a:buFont typeface="Nunito"/>
              <a:buChar char="•"/>
            </a:pPr>
            <a:r>
              <a:rPr lang="en-AU" sz="2300">
                <a:latin typeface="Nunito"/>
                <a:ea typeface="Nunito"/>
                <a:cs typeface="Nunito"/>
                <a:sym typeface="Nunito"/>
              </a:rPr>
              <a:t>Montage</a:t>
            </a:r>
            <a:endParaRPr sz="2300">
              <a:latin typeface="Nunito"/>
              <a:ea typeface="Nunito"/>
              <a:cs typeface="Nunito"/>
              <a:sym typeface="Nunito"/>
            </a:endParaRPr>
          </a:p>
        </p:txBody>
      </p:sp>
      <p:grpSp>
        <p:nvGrpSpPr>
          <p:cNvPr id="159" name="Google Shape;159;p13"/>
          <p:cNvGrpSpPr/>
          <p:nvPr/>
        </p:nvGrpSpPr>
        <p:grpSpPr>
          <a:xfrm>
            <a:off x="7450022" y="1703411"/>
            <a:ext cx="3979973" cy="4636034"/>
            <a:chOff x="8459299" y="2156523"/>
            <a:chExt cx="3402850" cy="3891576"/>
          </a:xfrm>
        </p:grpSpPr>
        <p:pic>
          <p:nvPicPr>
            <p:cNvPr id="160" name="Google Shape;160;p13"/>
            <p:cNvPicPr preferRelativeResize="0"/>
            <p:nvPr/>
          </p:nvPicPr>
          <p:blipFill rotWithShape="1">
            <a:blip r:embed="rId4">
              <a:alphaModFix/>
            </a:blip>
            <a:srcRect b="0" l="0" r="0" t="0"/>
            <a:stretch/>
          </p:blipFill>
          <p:spPr>
            <a:xfrm>
              <a:off x="8459299" y="4091365"/>
              <a:ext cx="3402850" cy="1956734"/>
            </a:xfrm>
            <a:prstGeom prst="rect">
              <a:avLst/>
            </a:prstGeom>
            <a:noFill/>
            <a:ln>
              <a:noFill/>
            </a:ln>
          </p:spPr>
        </p:pic>
        <p:pic>
          <p:nvPicPr>
            <p:cNvPr id="161" name="Google Shape;161;p13"/>
            <p:cNvPicPr preferRelativeResize="0"/>
            <p:nvPr/>
          </p:nvPicPr>
          <p:blipFill rotWithShape="1">
            <a:blip r:embed="rId5">
              <a:alphaModFix/>
            </a:blip>
            <a:srcRect b="0" l="2241" r="2668" t="0"/>
            <a:stretch/>
          </p:blipFill>
          <p:spPr>
            <a:xfrm>
              <a:off x="8459299" y="2156523"/>
              <a:ext cx="3402850" cy="1731533"/>
            </a:xfrm>
            <a:prstGeom prst="rect">
              <a:avLst/>
            </a:prstGeom>
            <a:noFill/>
            <a:ln>
              <a:noFill/>
            </a:ln>
          </p:spPr>
        </p:pic>
      </p:grpSp>
      <p:pic>
        <p:nvPicPr>
          <p:cNvPr id="162" name="Google Shape;162;p13"/>
          <p:cNvPicPr preferRelativeResize="0"/>
          <p:nvPr/>
        </p:nvPicPr>
        <p:blipFill rotWithShape="1">
          <a:blip r:embed="rId6">
            <a:alphaModFix/>
          </a:blip>
          <a:srcRect b="0" l="0" r="0" t="0"/>
          <a:stretch/>
        </p:blipFill>
        <p:spPr>
          <a:xfrm>
            <a:off x="0" y="0"/>
            <a:ext cx="12192000" cy="1270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6" name="Shape 166"/>
        <p:cNvGrpSpPr/>
        <p:nvPr/>
      </p:nvGrpSpPr>
      <p:grpSpPr>
        <a:xfrm>
          <a:off x="0" y="0"/>
          <a:ext cx="0" cy="0"/>
          <a:chOff x="0" y="0"/>
          <a:chExt cx="0" cy="0"/>
        </a:xfrm>
      </p:grpSpPr>
      <p:pic>
        <p:nvPicPr>
          <p:cNvPr id="167" name="Google Shape;167;p15"/>
          <p:cNvPicPr preferRelativeResize="0"/>
          <p:nvPr/>
        </p:nvPicPr>
        <p:blipFill rotWithShape="1">
          <a:blip r:embed="rId3">
            <a:alphaModFix amt="50000"/>
          </a:blip>
          <a:srcRect b="0" l="5628" r="1017" t="0"/>
          <a:stretch/>
        </p:blipFill>
        <p:spPr>
          <a:xfrm>
            <a:off x="810450" y="-200"/>
            <a:ext cx="11381549" cy="6858000"/>
          </a:xfrm>
          <a:prstGeom prst="rect">
            <a:avLst/>
          </a:prstGeom>
          <a:noFill/>
          <a:ln>
            <a:noFill/>
          </a:ln>
        </p:spPr>
      </p:pic>
      <p:sp>
        <p:nvSpPr>
          <p:cNvPr id="168" name="Google Shape;168;p15"/>
          <p:cNvSpPr txBox="1"/>
          <p:nvPr>
            <p:ph idx="1" type="body"/>
          </p:nvPr>
        </p:nvSpPr>
        <p:spPr>
          <a:xfrm>
            <a:off x="4500000" y="436300"/>
            <a:ext cx="7089600" cy="5985000"/>
          </a:xfrm>
          <a:prstGeom prst="rect">
            <a:avLst/>
          </a:prstGeom>
          <a:noFill/>
          <a:ln>
            <a:noFill/>
          </a:ln>
        </p:spPr>
        <p:txBody>
          <a:bodyPr anchorCtr="0" anchor="ctr" bIns="45700" lIns="91425" spcFirstLastPara="1" rIns="91425" wrap="square" tIns="45700">
            <a:noAutofit/>
          </a:bodyPr>
          <a:lstStyle/>
          <a:p>
            <a:pPr indent="-177800" lvl="0" marL="228600" rtl="0" algn="l">
              <a:lnSpc>
                <a:spcPct val="100000"/>
              </a:lnSpc>
              <a:spcBef>
                <a:spcPts val="0"/>
              </a:spcBef>
              <a:spcAft>
                <a:spcPts val="0"/>
              </a:spcAft>
              <a:buClr>
                <a:schemeClr val="dk1"/>
              </a:buClr>
              <a:buSzPts val="2000"/>
              <a:buFont typeface="Nunito"/>
              <a:buChar char="•"/>
            </a:pPr>
            <a:r>
              <a:rPr lang="en-AU" sz="2000">
                <a:latin typeface="Nunito"/>
                <a:ea typeface="Nunito"/>
                <a:cs typeface="Nunito"/>
                <a:sym typeface="Nunito"/>
              </a:rPr>
              <a:t>Who is the protagonist in the film? What is her aim?</a:t>
            </a:r>
            <a:endParaRPr sz="2000">
              <a:latin typeface="Nunito"/>
              <a:ea typeface="Nunito"/>
              <a:cs typeface="Nunito"/>
              <a:sym typeface="Nunito"/>
            </a:endParaRPr>
          </a:p>
          <a:p>
            <a:pPr indent="-177800" lvl="0" marL="228600" rtl="0" algn="l">
              <a:lnSpc>
                <a:spcPct val="100000"/>
              </a:lnSpc>
              <a:spcBef>
                <a:spcPts val="1000"/>
              </a:spcBef>
              <a:spcAft>
                <a:spcPts val="0"/>
              </a:spcAft>
              <a:buClr>
                <a:schemeClr val="dk1"/>
              </a:buClr>
              <a:buSzPts val="2000"/>
              <a:buFont typeface="Nunito"/>
              <a:buChar char="•"/>
            </a:pPr>
            <a:r>
              <a:rPr lang="en-AU" sz="2000">
                <a:latin typeface="Nunito"/>
                <a:ea typeface="Nunito"/>
                <a:cs typeface="Nunito"/>
                <a:sym typeface="Nunito"/>
              </a:rPr>
              <a:t>What are three documentary conventions used in the film?</a:t>
            </a:r>
            <a:endParaRPr sz="2000">
              <a:latin typeface="Nunito"/>
              <a:ea typeface="Nunito"/>
              <a:cs typeface="Nunito"/>
              <a:sym typeface="Nunito"/>
            </a:endParaRPr>
          </a:p>
          <a:p>
            <a:pPr indent="-177800" lvl="0" marL="228600" rtl="0" algn="l">
              <a:lnSpc>
                <a:spcPct val="100000"/>
              </a:lnSpc>
              <a:spcBef>
                <a:spcPts val="1000"/>
              </a:spcBef>
              <a:spcAft>
                <a:spcPts val="0"/>
              </a:spcAft>
              <a:buClr>
                <a:schemeClr val="dk1"/>
              </a:buClr>
              <a:buSzPts val="2000"/>
              <a:buFont typeface="Nunito"/>
              <a:buChar char="•"/>
            </a:pPr>
            <a:r>
              <a:rPr lang="en-AU" sz="2000">
                <a:latin typeface="Nunito"/>
                <a:ea typeface="Nunito"/>
                <a:cs typeface="Nunito"/>
                <a:sym typeface="Nunito"/>
              </a:rPr>
              <a:t>What different kinds of camera angles and shot types are used?</a:t>
            </a:r>
            <a:endParaRPr sz="2000">
              <a:latin typeface="Nunito"/>
              <a:ea typeface="Nunito"/>
              <a:cs typeface="Nunito"/>
              <a:sym typeface="Nunito"/>
            </a:endParaRPr>
          </a:p>
          <a:p>
            <a:pPr indent="-177800" lvl="0" marL="228600" rtl="0" algn="l">
              <a:lnSpc>
                <a:spcPct val="100000"/>
              </a:lnSpc>
              <a:spcBef>
                <a:spcPts val="1000"/>
              </a:spcBef>
              <a:spcAft>
                <a:spcPts val="0"/>
              </a:spcAft>
              <a:buClr>
                <a:schemeClr val="dk1"/>
              </a:buClr>
              <a:buSzPts val="2000"/>
              <a:buFont typeface="Nunito"/>
              <a:buChar char="•"/>
            </a:pPr>
            <a:r>
              <a:rPr lang="en-AU" sz="2000">
                <a:latin typeface="Nunito"/>
                <a:ea typeface="Nunito"/>
                <a:cs typeface="Nunito"/>
                <a:sym typeface="Nunito"/>
              </a:rPr>
              <a:t>What mood does the non-diegetic sound evoke in audiences?</a:t>
            </a:r>
            <a:endParaRPr sz="2000">
              <a:latin typeface="Nunito"/>
              <a:ea typeface="Nunito"/>
              <a:cs typeface="Nunito"/>
              <a:sym typeface="Nunito"/>
            </a:endParaRPr>
          </a:p>
          <a:p>
            <a:pPr indent="-177800" lvl="0" marL="228600" rtl="0" algn="l">
              <a:lnSpc>
                <a:spcPct val="100000"/>
              </a:lnSpc>
              <a:spcBef>
                <a:spcPts val="1000"/>
              </a:spcBef>
              <a:spcAft>
                <a:spcPts val="0"/>
              </a:spcAft>
              <a:buClr>
                <a:schemeClr val="dk1"/>
              </a:buClr>
              <a:buSzPts val="2000"/>
              <a:buFont typeface="Nunito"/>
              <a:buChar char="•"/>
            </a:pPr>
            <a:r>
              <a:rPr lang="en-AU" sz="2000">
                <a:latin typeface="Nunito"/>
                <a:ea typeface="Nunito"/>
                <a:cs typeface="Nunito"/>
                <a:sym typeface="Nunito"/>
              </a:rPr>
              <a:t>Describe the plot in terms of the Three Action Structure - what is established, what happens in the </a:t>
            </a:r>
            <a:r>
              <a:rPr lang="en-AU" sz="2000">
                <a:latin typeface="Nunito"/>
                <a:ea typeface="Nunito"/>
                <a:cs typeface="Nunito"/>
                <a:sym typeface="Nunito"/>
              </a:rPr>
              <a:t>development</a:t>
            </a:r>
            <a:r>
              <a:rPr lang="en-AU" sz="2000">
                <a:latin typeface="Nunito"/>
                <a:ea typeface="Nunito"/>
                <a:cs typeface="Nunito"/>
                <a:sym typeface="Nunito"/>
              </a:rPr>
              <a:t> of what is the resolution of the narrative?</a:t>
            </a:r>
            <a:endParaRPr sz="2000">
              <a:latin typeface="Nunito"/>
              <a:ea typeface="Nunito"/>
              <a:cs typeface="Nunito"/>
              <a:sym typeface="Nunito"/>
            </a:endParaRPr>
          </a:p>
          <a:p>
            <a:pPr indent="-177800" lvl="0" marL="228600" rtl="0" algn="l">
              <a:lnSpc>
                <a:spcPct val="100000"/>
              </a:lnSpc>
              <a:spcBef>
                <a:spcPts val="1000"/>
              </a:spcBef>
              <a:spcAft>
                <a:spcPts val="0"/>
              </a:spcAft>
              <a:buClr>
                <a:schemeClr val="dk1"/>
              </a:buClr>
              <a:buSzPts val="2000"/>
              <a:buFont typeface="Nunito"/>
              <a:buChar char="•"/>
            </a:pPr>
            <a:r>
              <a:rPr lang="en-AU" sz="2000">
                <a:latin typeface="Nunito"/>
                <a:ea typeface="Nunito"/>
                <a:cs typeface="Nunito"/>
                <a:sym typeface="Nunito"/>
              </a:rPr>
              <a:t>What information does the mise en scene convey to audiences? (look at clothes, time of day, setting, lighting, props etc.)</a:t>
            </a:r>
            <a:endParaRPr sz="2000">
              <a:latin typeface="Nunito"/>
              <a:ea typeface="Nunito"/>
              <a:cs typeface="Nunito"/>
              <a:sym typeface="Nunito"/>
            </a:endParaRPr>
          </a:p>
          <a:p>
            <a:pPr indent="-177800" lvl="0" marL="228600" rtl="0" algn="l">
              <a:lnSpc>
                <a:spcPct val="100000"/>
              </a:lnSpc>
              <a:spcBef>
                <a:spcPts val="1000"/>
              </a:spcBef>
              <a:spcAft>
                <a:spcPts val="0"/>
              </a:spcAft>
              <a:buSzPts val="2000"/>
              <a:buFont typeface="Nunito"/>
              <a:buChar char="•"/>
            </a:pPr>
            <a:r>
              <a:rPr lang="en-AU" sz="2000">
                <a:latin typeface="Nunito"/>
                <a:ea typeface="Nunito"/>
                <a:cs typeface="Nunito"/>
                <a:sym typeface="Nunito"/>
              </a:rPr>
              <a:t>Why do you think animations were added into the film? </a:t>
            </a:r>
            <a:endParaRPr sz="2000">
              <a:latin typeface="Nunito"/>
              <a:ea typeface="Nunito"/>
              <a:cs typeface="Nunito"/>
              <a:sym typeface="Nunito"/>
            </a:endParaRPr>
          </a:p>
        </p:txBody>
      </p:sp>
      <p:pic>
        <p:nvPicPr>
          <p:cNvPr id="169" name="Google Shape;169;p15"/>
          <p:cNvPicPr preferRelativeResize="0"/>
          <p:nvPr/>
        </p:nvPicPr>
        <p:blipFill rotWithShape="1">
          <a:blip r:embed="rId4">
            <a:alphaModFix/>
          </a:blip>
          <a:srcRect b="0" l="0" r="0" t="0"/>
          <a:stretch/>
        </p:blipFill>
        <p:spPr>
          <a:xfrm>
            <a:off x="0" y="0"/>
            <a:ext cx="3860973" cy="68579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3" name="Shape 173"/>
        <p:cNvGrpSpPr/>
        <p:nvPr/>
      </p:nvGrpSpPr>
      <p:grpSpPr>
        <a:xfrm>
          <a:off x="0" y="0"/>
          <a:ext cx="0" cy="0"/>
          <a:chOff x="0" y="0"/>
          <a:chExt cx="0" cy="0"/>
        </a:xfrm>
      </p:grpSpPr>
      <p:pic>
        <p:nvPicPr>
          <p:cNvPr id="174" name="Google Shape;174;g2ca573449d0_0_2"/>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75" name="Google Shape;175;g2ca573449d0_0_2"/>
          <p:cNvSpPr txBox="1"/>
          <p:nvPr>
            <p:ph idx="1" type="body"/>
          </p:nvPr>
        </p:nvSpPr>
        <p:spPr>
          <a:xfrm>
            <a:off x="720000" y="1703850"/>
            <a:ext cx="10804200" cy="45504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1000"/>
              </a:spcBef>
              <a:spcAft>
                <a:spcPts val="0"/>
              </a:spcAft>
              <a:buClr>
                <a:schemeClr val="dk1"/>
              </a:buClr>
              <a:buSzPts val="2200"/>
              <a:buNone/>
            </a:pPr>
            <a:r>
              <a:rPr b="1" lang="en-AU" sz="1900">
                <a:latin typeface="Nunito"/>
                <a:ea typeface="Nunito"/>
                <a:cs typeface="Nunito"/>
                <a:sym typeface="Nunito"/>
              </a:rPr>
              <a:t>What is a social impact campaign?</a:t>
            </a:r>
            <a:br>
              <a:rPr lang="en-AU" sz="1900">
                <a:latin typeface="Nunito"/>
                <a:ea typeface="Nunito"/>
                <a:cs typeface="Nunito"/>
                <a:sym typeface="Nunito"/>
              </a:rPr>
            </a:br>
            <a:r>
              <a:rPr lang="en-AU" sz="1900">
                <a:latin typeface="Nunito"/>
                <a:ea typeface="Nunito"/>
                <a:cs typeface="Nunito"/>
                <a:sym typeface="Nunito"/>
              </a:rPr>
              <a:t>Documentaries have a unique power to inspire change.</a:t>
            </a:r>
            <a:endParaRPr sz="1900">
              <a:latin typeface="Nunito"/>
              <a:ea typeface="Nunito"/>
              <a:cs typeface="Nunito"/>
              <a:sym typeface="Nunito"/>
            </a:endParaRPr>
          </a:p>
          <a:p>
            <a:pPr indent="0" lvl="0" marL="0" rtl="0" algn="l">
              <a:lnSpc>
                <a:spcPct val="115000"/>
              </a:lnSpc>
              <a:spcBef>
                <a:spcPts val="1000"/>
              </a:spcBef>
              <a:spcAft>
                <a:spcPts val="0"/>
              </a:spcAft>
              <a:buClr>
                <a:schemeClr val="dk1"/>
              </a:buClr>
              <a:buSzPts val="2200"/>
              <a:buNone/>
            </a:pPr>
            <a:r>
              <a:rPr lang="en-AU" sz="1900">
                <a:latin typeface="Nunito"/>
                <a:ea typeface="Nunito"/>
                <a:cs typeface="Nunito"/>
                <a:sym typeface="Nunito"/>
              </a:rPr>
              <a:t>An impact campaign takes a documentary and creates a strategy from it, defining what kind of impact the documentary can achieve and seeking measurable results. It is about thinking about your film as a tool for social change and putting a plan in place for how you will reach the right audiences, who you can partner with and how you distribute the film, how you can create more engagement with the film and what you will ask your audience to do after seeing the film.</a:t>
            </a:r>
            <a:br>
              <a:rPr lang="en-AU" sz="1900">
                <a:latin typeface="Nunito"/>
                <a:ea typeface="Nunito"/>
                <a:cs typeface="Nunito"/>
                <a:sym typeface="Nunito"/>
              </a:rPr>
            </a:br>
            <a:r>
              <a:rPr lang="en-AU" sz="1900">
                <a:latin typeface="Nunito"/>
                <a:ea typeface="Nunito"/>
                <a:cs typeface="Nunito"/>
                <a:sym typeface="Nunito"/>
              </a:rPr>
              <a:t>It’s about using the power of storytelling to its maximum potential.</a:t>
            </a:r>
            <a:br>
              <a:rPr lang="en-AU" sz="1900">
                <a:latin typeface="Nunito"/>
                <a:ea typeface="Nunito"/>
                <a:cs typeface="Nunito"/>
                <a:sym typeface="Nunito"/>
              </a:rPr>
            </a:br>
            <a:endParaRPr sz="1900">
              <a:latin typeface="Nunito"/>
              <a:ea typeface="Nunito"/>
              <a:cs typeface="Nunito"/>
              <a:sym typeface="Nunito"/>
            </a:endParaRPr>
          </a:p>
          <a:p>
            <a:pPr indent="0" lvl="0" marL="0" rtl="0" algn="l">
              <a:lnSpc>
                <a:spcPct val="115000"/>
              </a:lnSpc>
              <a:spcBef>
                <a:spcPts val="1000"/>
              </a:spcBef>
              <a:spcAft>
                <a:spcPts val="0"/>
              </a:spcAft>
              <a:buClr>
                <a:schemeClr val="dk1"/>
              </a:buClr>
              <a:buSzPts val="2200"/>
              <a:buNone/>
            </a:pPr>
            <a:r>
              <a:rPr b="1" lang="en-AU" sz="1900">
                <a:latin typeface="Nunito"/>
                <a:ea typeface="Nunito"/>
                <a:cs typeface="Nunito"/>
                <a:sym typeface="Nunito"/>
              </a:rPr>
              <a:t>What does an Impact Producer do?</a:t>
            </a:r>
            <a:br>
              <a:rPr b="1" lang="en-AU" sz="1900">
                <a:latin typeface="Nunito"/>
                <a:ea typeface="Nunito"/>
                <a:cs typeface="Nunito"/>
                <a:sym typeface="Nunito"/>
              </a:rPr>
            </a:br>
            <a:r>
              <a:rPr lang="en-AU" sz="1900">
                <a:latin typeface="Nunito"/>
                <a:ea typeface="Nunito"/>
                <a:cs typeface="Nunito"/>
                <a:sym typeface="Nunito"/>
              </a:rPr>
              <a:t>An impact producer is responsible for designing and implementing strategic impact and education strategies around social impact documentaries. Larger projects may have a whole impact team on them.</a:t>
            </a:r>
            <a:endParaRPr sz="1900">
              <a:latin typeface="Nunito"/>
              <a:ea typeface="Nunito"/>
              <a:cs typeface="Nunito"/>
              <a:sym typeface="Nunito"/>
            </a:endParaRPr>
          </a:p>
        </p:txBody>
      </p:sp>
      <p:pic>
        <p:nvPicPr>
          <p:cNvPr id="176" name="Google Shape;176;g2ca573449d0_0_2"/>
          <p:cNvPicPr preferRelativeResize="0"/>
          <p:nvPr/>
        </p:nvPicPr>
        <p:blipFill rotWithShape="1">
          <a:blip r:embed="rId4">
            <a:alphaModFix/>
          </a:blip>
          <a:srcRect b="0" l="0" r="0" t="0"/>
          <a:stretch/>
        </p:blipFill>
        <p:spPr>
          <a:xfrm>
            <a:off x="0" y="0"/>
            <a:ext cx="12192000" cy="1270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0" name="Shape 180"/>
        <p:cNvGrpSpPr/>
        <p:nvPr/>
      </p:nvGrpSpPr>
      <p:grpSpPr>
        <a:xfrm>
          <a:off x="0" y="0"/>
          <a:ext cx="0" cy="0"/>
          <a:chOff x="0" y="0"/>
          <a:chExt cx="0" cy="0"/>
        </a:xfrm>
      </p:grpSpPr>
      <p:pic>
        <p:nvPicPr>
          <p:cNvPr id="181" name="Google Shape;181;p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82" name="Google Shape;182;p6"/>
          <p:cNvSpPr txBox="1"/>
          <p:nvPr>
            <p:ph idx="1" type="body"/>
          </p:nvPr>
        </p:nvSpPr>
        <p:spPr>
          <a:xfrm>
            <a:off x="720000" y="1703850"/>
            <a:ext cx="10710000" cy="4688100"/>
          </a:xfrm>
          <a:prstGeom prst="rect">
            <a:avLst/>
          </a:prstGeom>
          <a:noFill/>
          <a:ln>
            <a:noFill/>
          </a:ln>
        </p:spPr>
        <p:txBody>
          <a:bodyPr anchorCtr="0" anchor="ctr" bIns="45700" lIns="91425" spcFirstLastPara="1" rIns="91425" wrap="square" tIns="45700">
            <a:noAutofit/>
          </a:bodyPr>
          <a:lstStyle/>
          <a:p>
            <a:pPr indent="0" lvl="0" marL="0" rtl="0" algn="l">
              <a:lnSpc>
                <a:spcPct val="95000"/>
              </a:lnSpc>
              <a:spcBef>
                <a:spcPts val="0"/>
              </a:spcBef>
              <a:spcAft>
                <a:spcPts val="0"/>
              </a:spcAft>
              <a:buClr>
                <a:schemeClr val="dk1"/>
              </a:buClr>
              <a:buSzPts val="1705"/>
              <a:buNone/>
            </a:pPr>
            <a:r>
              <a:rPr b="1" lang="en-AU" sz="1904">
                <a:latin typeface="Nunito"/>
                <a:ea typeface="Nunito"/>
                <a:cs typeface="Nunito"/>
                <a:sym typeface="Nunito"/>
              </a:rPr>
              <a:t>Impact Vision Statement: </a:t>
            </a:r>
            <a:r>
              <a:rPr lang="en-AU" sz="1904">
                <a:latin typeface="Nunito"/>
                <a:ea typeface="Nunito"/>
                <a:cs typeface="Nunito"/>
                <a:sym typeface="Nunito"/>
              </a:rPr>
              <a:t>Young people are empowered to connect with their local environment and transform climate anxiety into grounded, active hope by learning about and contributing to caring for their local waterways.</a:t>
            </a:r>
            <a:br>
              <a:rPr lang="en-AU" sz="1904">
                <a:latin typeface="Nunito"/>
                <a:ea typeface="Nunito"/>
                <a:cs typeface="Nunito"/>
                <a:sym typeface="Nunito"/>
              </a:rPr>
            </a:br>
            <a:endParaRPr sz="2370">
              <a:latin typeface="Nunito"/>
              <a:ea typeface="Nunito"/>
              <a:cs typeface="Nunito"/>
              <a:sym typeface="Nunito"/>
            </a:endParaRPr>
          </a:p>
          <a:p>
            <a:pPr indent="0" lvl="0" marL="0" rtl="0" algn="l">
              <a:lnSpc>
                <a:spcPct val="95000"/>
              </a:lnSpc>
              <a:spcBef>
                <a:spcPts val="0"/>
              </a:spcBef>
              <a:spcAft>
                <a:spcPts val="0"/>
              </a:spcAft>
              <a:buClr>
                <a:schemeClr val="dk1"/>
              </a:buClr>
              <a:buSzPts val="1705"/>
              <a:buNone/>
            </a:pPr>
            <a:r>
              <a:rPr lang="en-AU" sz="1904">
                <a:latin typeface="Nunito"/>
                <a:ea typeface="Nunito"/>
                <a:cs typeface="Nunito"/>
                <a:sym typeface="Nunito"/>
              </a:rPr>
              <a:t> </a:t>
            </a:r>
            <a:r>
              <a:rPr b="1" lang="en-AU" sz="1904">
                <a:latin typeface="Nunito"/>
                <a:ea typeface="Nunito"/>
                <a:cs typeface="Nunito"/>
                <a:sym typeface="Nunito"/>
              </a:rPr>
              <a:t>Impact goals:</a:t>
            </a:r>
            <a:endParaRPr sz="1904">
              <a:latin typeface="Nunito"/>
              <a:ea typeface="Nunito"/>
              <a:cs typeface="Nunito"/>
              <a:sym typeface="Nunito"/>
            </a:endParaRPr>
          </a:p>
          <a:p>
            <a:pPr indent="-349567" lvl="0" marL="457200" rtl="0" algn="l">
              <a:lnSpc>
                <a:spcPct val="95000"/>
              </a:lnSpc>
              <a:spcBef>
                <a:spcPts val="1000"/>
              </a:spcBef>
              <a:spcAft>
                <a:spcPts val="0"/>
              </a:spcAft>
              <a:buSzPts val="1905"/>
              <a:buFont typeface="Nunito"/>
              <a:buAutoNum type="arabicPeriod"/>
            </a:pPr>
            <a:r>
              <a:rPr lang="en-AU" sz="1904">
                <a:latin typeface="Nunito"/>
                <a:ea typeface="Nunito"/>
                <a:cs typeface="Nunito"/>
                <a:sym typeface="Nunito"/>
              </a:rPr>
              <a:t>Inspire young people to find their agency and motivation to create change in their own communities through local ecosystem restoration efforts</a:t>
            </a:r>
            <a:endParaRPr sz="2370">
              <a:latin typeface="Nunito"/>
              <a:ea typeface="Nunito"/>
              <a:cs typeface="Nunito"/>
              <a:sym typeface="Nunito"/>
            </a:endParaRPr>
          </a:p>
          <a:p>
            <a:pPr indent="-349567" lvl="0" marL="457200" rtl="0" algn="l">
              <a:lnSpc>
                <a:spcPct val="95000"/>
              </a:lnSpc>
              <a:spcBef>
                <a:spcPts val="1000"/>
              </a:spcBef>
              <a:spcAft>
                <a:spcPts val="0"/>
              </a:spcAft>
              <a:buSzPts val="1905"/>
              <a:buFont typeface="Nunito"/>
              <a:buAutoNum type="arabicPeriod"/>
            </a:pPr>
            <a:r>
              <a:rPr lang="en-AU" sz="1904">
                <a:latin typeface="Nunito"/>
                <a:ea typeface="Nunito"/>
                <a:cs typeface="Nunito"/>
                <a:sym typeface="Nunito"/>
              </a:rPr>
              <a:t>Help alleviate climate anxiety by showcasing solutions and providing pathways for young people to take meaningful action in their own community</a:t>
            </a:r>
            <a:endParaRPr sz="2370">
              <a:latin typeface="Nunito"/>
              <a:ea typeface="Nunito"/>
              <a:cs typeface="Nunito"/>
              <a:sym typeface="Nunito"/>
            </a:endParaRPr>
          </a:p>
          <a:p>
            <a:pPr indent="-349567" lvl="0" marL="457200" rtl="0" algn="l">
              <a:lnSpc>
                <a:spcPct val="95000"/>
              </a:lnSpc>
              <a:spcBef>
                <a:spcPts val="1000"/>
              </a:spcBef>
              <a:spcAft>
                <a:spcPts val="0"/>
              </a:spcAft>
              <a:buSzPts val="1905"/>
              <a:buFont typeface="Nunito"/>
              <a:buAutoNum type="arabicPeriod"/>
            </a:pPr>
            <a:r>
              <a:rPr lang="en-AU" sz="1904">
                <a:latin typeface="Nunito"/>
                <a:ea typeface="Nunito"/>
                <a:cs typeface="Nunito"/>
                <a:sym typeface="Nunito"/>
              </a:rPr>
              <a:t>Enable and empower teachers and educators to host screenings of the film and utilise the educational materials to support classroom learning, and facilitate conversations with young people, about solutions to the climate crisis and biodiversity loss, and the value of getting involved in local, collective action (and the power of storytelling) </a:t>
            </a:r>
            <a:endParaRPr sz="2370">
              <a:latin typeface="Nunito"/>
              <a:ea typeface="Nunito"/>
              <a:cs typeface="Nunito"/>
              <a:sym typeface="Nunito"/>
            </a:endParaRPr>
          </a:p>
          <a:p>
            <a:pPr indent="-349567" lvl="0" marL="457200" rtl="0" algn="l">
              <a:lnSpc>
                <a:spcPct val="95000"/>
              </a:lnSpc>
              <a:spcBef>
                <a:spcPts val="1000"/>
              </a:spcBef>
              <a:spcAft>
                <a:spcPts val="0"/>
              </a:spcAft>
              <a:buSzPts val="1905"/>
              <a:buFont typeface="Nunito"/>
              <a:buAutoNum type="arabicPeriod"/>
            </a:pPr>
            <a:r>
              <a:rPr lang="en-AU" sz="1904">
                <a:latin typeface="Nunito"/>
                <a:ea typeface="Nunito"/>
                <a:cs typeface="Nunito"/>
                <a:sym typeface="Nunito"/>
              </a:rPr>
              <a:t>Motivate more environmental organisations to create citizen science programs that engage young people as citizen scientists, volunteers, traineeships and work placements.</a:t>
            </a:r>
            <a:endParaRPr sz="2370">
              <a:latin typeface="Nunito"/>
              <a:ea typeface="Nunito"/>
              <a:cs typeface="Nunito"/>
              <a:sym typeface="Nunito"/>
            </a:endParaRPr>
          </a:p>
        </p:txBody>
      </p:sp>
      <p:pic>
        <p:nvPicPr>
          <p:cNvPr id="183" name="Google Shape;183;p6"/>
          <p:cNvPicPr preferRelativeResize="0"/>
          <p:nvPr/>
        </p:nvPicPr>
        <p:blipFill rotWithShape="1">
          <a:blip r:embed="rId4">
            <a:alphaModFix/>
          </a:blip>
          <a:srcRect b="0" l="0" r="0" t="0"/>
          <a:stretch/>
        </p:blipFill>
        <p:spPr>
          <a:xfrm>
            <a:off x="0" y="0"/>
            <a:ext cx="12192000" cy="1270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7" name="Shape 187"/>
        <p:cNvGrpSpPr/>
        <p:nvPr/>
      </p:nvGrpSpPr>
      <p:grpSpPr>
        <a:xfrm>
          <a:off x="0" y="0"/>
          <a:ext cx="0" cy="0"/>
          <a:chOff x="0" y="0"/>
          <a:chExt cx="0" cy="0"/>
        </a:xfrm>
      </p:grpSpPr>
      <p:pic>
        <p:nvPicPr>
          <p:cNvPr id="188" name="Google Shape;188;g2ca573449d0_0_1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89" name="Google Shape;189;g2ca573449d0_0_16"/>
          <p:cNvSpPr txBox="1"/>
          <p:nvPr>
            <p:ph idx="1" type="body"/>
          </p:nvPr>
        </p:nvSpPr>
        <p:spPr>
          <a:xfrm>
            <a:off x="720000" y="1703850"/>
            <a:ext cx="10804200" cy="47145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1000"/>
              </a:spcBef>
              <a:spcAft>
                <a:spcPts val="0"/>
              </a:spcAft>
              <a:buClr>
                <a:schemeClr val="dk1"/>
              </a:buClr>
              <a:buSzPts val="2035"/>
              <a:buNone/>
            </a:pPr>
            <a:r>
              <a:rPr b="1" lang="en-AU" sz="1935">
                <a:latin typeface="Nunito"/>
                <a:ea typeface="Nunito"/>
                <a:cs typeface="Nunito"/>
                <a:sym typeface="Nunito"/>
              </a:rPr>
              <a:t>Your turn! Pretend you are an Impact Producer for the The Oyster Gardener.</a:t>
            </a:r>
            <a:endParaRPr sz="1935">
              <a:latin typeface="Nunito"/>
              <a:ea typeface="Nunito"/>
              <a:cs typeface="Nunito"/>
              <a:sym typeface="Nunito"/>
            </a:endParaRPr>
          </a:p>
          <a:p>
            <a:pPr indent="0" lvl="0" marL="0" rtl="0" algn="l">
              <a:lnSpc>
                <a:spcPct val="115000"/>
              </a:lnSpc>
              <a:spcBef>
                <a:spcPts val="1000"/>
              </a:spcBef>
              <a:spcAft>
                <a:spcPts val="0"/>
              </a:spcAft>
              <a:buClr>
                <a:schemeClr val="dk1"/>
              </a:buClr>
              <a:buSzPts val="1018"/>
              <a:buNone/>
            </a:pPr>
            <a:r>
              <a:rPr lang="en-AU" sz="1935">
                <a:latin typeface="Nunito"/>
                <a:ea typeface="Nunito"/>
                <a:cs typeface="Nunito"/>
                <a:sym typeface="Nunito"/>
              </a:rPr>
              <a:t>Choose 2 of the impact goals from the previous slide and brainstorm all the ways that you could achieve impact with the film to reach those goals. Include ideas for organisations you could partner with, resources you could create, and special opportunities to enable your target audience to see and engage with the film. </a:t>
            </a:r>
            <a:endParaRPr sz="1935">
              <a:latin typeface="Nunito"/>
              <a:ea typeface="Nunito"/>
              <a:cs typeface="Nunito"/>
              <a:sym typeface="Nunito"/>
            </a:endParaRPr>
          </a:p>
          <a:p>
            <a:pPr indent="0" lvl="0" marL="0" rtl="0" algn="l">
              <a:lnSpc>
                <a:spcPct val="115000"/>
              </a:lnSpc>
              <a:spcBef>
                <a:spcPts val="1000"/>
              </a:spcBef>
              <a:spcAft>
                <a:spcPts val="0"/>
              </a:spcAft>
              <a:buClr>
                <a:schemeClr val="dk1"/>
              </a:buClr>
              <a:buSzPts val="1018"/>
              <a:buNone/>
            </a:pPr>
            <a:r>
              <a:rPr lang="en-AU" sz="1935">
                <a:latin typeface="Nunito"/>
                <a:ea typeface="Nunito"/>
                <a:cs typeface="Nunito"/>
                <a:sym typeface="Nunito"/>
              </a:rPr>
              <a:t>For example, if you chose number 4, you could come up with some ideas to host screenings for various environmental organisations and NGOs. Are there any special International or National days (ie. World Ocean Day) or conferences/summits you can find, that you could tie a screening to? Are there any events or groups locally that you would approach and connect with for a screening and also to discover how you could get involved with volunteering ongoing yourself.</a:t>
            </a:r>
            <a:br>
              <a:rPr lang="en-AU" sz="1935">
                <a:latin typeface="Nunito"/>
                <a:ea typeface="Nunito"/>
                <a:cs typeface="Nunito"/>
                <a:sym typeface="Nunito"/>
              </a:rPr>
            </a:br>
            <a:br>
              <a:rPr lang="en-AU" sz="1935">
                <a:latin typeface="Nunito"/>
                <a:ea typeface="Nunito"/>
                <a:cs typeface="Nunito"/>
                <a:sym typeface="Nunito"/>
              </a:rPr>
            </a:br>
            <a:r>
              <a:rPr b="1" lang="en-AU" sz="1835">
                <a:solidFill>
                  <a:schemeClr val="dk2"/>
                </a:solidFill>
                <a:latin typeface="Nunito"/>
                <a:ea typeface="Nunito"/>
                <a:cs typeface="Nunito"/>
                <a:sym typeface="Nunito"/>
              </a:rPr>
              <a:t>Tip: Check out the Impact Field Guide and Toolkit to find case studies and examples of how other impact films have reach and inspired their audience: </a:t>
            </a:r>
            <a:r>
              <a:rPr lang="en-AU" sz="1835" u="sng">
                <a:solidFill>
                  <a:schemeClr val="hlink"/>
                </a:solidFill>
                <a:latin typeface="Nunito"/>
                <a:ea typeface="Nunito"/>
                <a:cs typeface="Nunito"/>
                <a:sym typeface="Nunito"/>
                <a:hlinkClick r:id="rId4"/>
              </a:rPr>
              <a:t>https://impactguide.org/library/</a:t>
            </a:r>
            <a:r>
              <a:rPr lang="en-AU" sz="1835">
                <a:latin typeface="Nunito"/>
                <a:ea typeface="Nunito"/>
                <a:cs typeface="Nunito"/>
                <a:sym typeface="Nunito"/>
              </a:rPr>
              <a:t> </a:t>
            </a:r>
            <a:endParaRPr sz="2390">
              <a:latin typeface="Nunito"/>
              <a:ea typeface="Nunito"/>
              <a:cs typeface="Nunito"/>
              <a:sym typeface="Nunito"/>
            </a:endParaRPr>
          </a:p>
        </p:txBody>
      </p:sp>
      <p:pic>
        <p:nvPicPr>
          <p:cNvPr id="190" name="Google Shape;190;g2ca573449d0_0_16"/>
          <p:cNvPicPr preferRelativeResize="0"/>
          <p:nvPr/>
        </p:nvPicPr>
        <p:blipFill rotWithShape="1">
          <a:blip r:embed="rId5">
            <a:alphaModFix/>
          </a:blip>
          <a:srcRect b="0" l="0" r="0" t="0"/>
          <a:stretch/>
        </p:blipFill>
        <p:spPr>
          <a:xfrm>
            <a:off x="0" y="0"/>
            <a:ext cx="12192000" cy="1270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4" name="Shape 194"/>
        <p:cNvGrpSpPr/>
        <p:nvPr/>
      </p:nvGrpSpPr>
      <p:grpSpPr>
        <a:xfrm>
          <a:off x="0" y="0"/>
          <a:ext cx="0" cy="0"/>
          <a:chOff x="0" y="0"/>
          <a:chExt cx="0" cy="0"/>
        </a:xfrm>
      </p:grpSpPr>
      <p:sp>
        <p:nvSpPr>
          <p:cNvPr id="195" name="Google Shape;195;p19"/>
          <p:cNvSpPr/>
          <p:nvPr/>
        </p:nvSpPr>
        <p:spPr>
          <a:xfrm flipH="1">
            <a:off x="8115299" y="-1"/>
            <a:ext cx="4076698" cy="1590742"/>
          </a:xfrm>
          <a:prstGeom prst="rect">
            <a:avLst/>
          </a:prstGeom>
          <a:gradFill>
            <a:gsLst>
              <a:gs pos="0">
                <a:srgbClr val="156082">
                  <a:alpha val="65098"/>
                </a:srgbClr>
              </a:gs>
              <a:gs pos="100000">
                <a:srgbClr val="000000">
                  <a:alpha val="29019"/>
                </a:srgbClr>
              </a:gs>
            </a:gsLst>
            <a:lin ang="13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pic>
        <p:nvPicPr>
          <p:cNvPr id="196" name="Google Shape;196;p1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97" name="Google Shape;197;p19"/>
          <p:cNvSpPr txBox="1"/>
          <p:nvPr>
            <p:ph idx="1" type="body"/>
          </p:nvPr>
        </p:nvSpPr>
        <p:spPr>
          <a:xfrm>
            <a:off x="720725" y="1703400"/>
            <a:ext cx="10779900" cy="39996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1200"/>
              </a:spcBef>
              <a:spcAft>
                <a:spcPts val="0"/>
              </a:spcAft>
              <a:buClr>
                <a:schemeClr val="dk1"/>
              </a:buClr>
              <a:buSzPts val="1100"/>
              <a:buFont typeface="Arial"/>
              <a:buNone/>
            </a:pPr>
            <a:r>
              <a:rPr b="1" lang="en-AU" sz="1900"/>
              <a:t>Research Task: </a:t>
            </a:r>
            <a:r>
              <a:rPr lang="en-AU" sz="1900"/>
              <a:t>Using local environmental organisations, council websites, conservation groups, or government agencies – find their environmental or sustainability pages.</a:t>
            </a:r>
            <a:endParaRPr sz="1900"/>
          </a:p>
          <a:p>
            <a:pPr indent="-349250" lvl="0" marL="457200" rtl="0" algn="l">
              <a:lnSpc>
                <a:spcPct val="115000"/>
              </a:lnSpc>
              <a:spcBef>
                <a:spcPts val="1200"/>
              </a:spcBef>
              <a:spcAft>
                <a:spcPts val="0"/>
              </a:spcAft>
              <a:buSzPts val="1900"/>
              <a:buChar char="•"/>
            </a:pPr>
            <a:r>
              <a:rPr lang="en-AU" sz="1900"/>
              <a:t>What are some environmental issues in your local area? What is being done to help?</a:t>
            </a:r>
            <a:endParaRPr sz="1900"/>
          </a:p>
          <a:p>
            <a:pPr indent="-349250" lvl="0" marL="457200" rtl="0" algn="l">
              <a:lnSpc>
                <a:spcPct val="115000"/>
              </a:lnSpc>
              <a:spcBef>
                <a:spcPts val="0"/>
              </a:spcBef>
              <a:spcAft>
                <a:spcPts val="0"/>
              </a:spcAft>
              <a:buSzPts val="1900"/>
              <a:buChar char="•"/>
            </a:pPr>
            <a:r>
              <a:rPr lang="en-AU" sz="1900"/>
              <a:t>Make a list of at least 3 issues in your local area and write a short summary of the issue, what is being done already, and how people can further help.</a:t>
            </a:r>
            <a:endParaRPr sz="1900"/>
          </a:p>
          <a:p>
            <a:pPr indent="0" lvl="0" marL="0" rtl="0" algn="l">
              <a:lnSpc>
                <a:spcPct val="115000"/>
              </a:lnSpc>
              <a:spcBef>
                <a:spcPts val="1200"/>
              </a:spcBef>
              <a:spcAft>
                <a:spcPts val="0"/>
              </a:spcAft>
              <a:buClr>
                <a:schemeClr val="dk1"/>
              </a:buClr>
              <a:buSzPts val="1100"/>
              <a:buFont typeface="Arial"/>
              <a:buNone/>
            </a:pPr>
            <a:r>
              <a:rPr lang="en-AU" sz="1900"/>
              <a:t>With a partner or small group, choose one issue from your list to base your production work on. </a:t>
            </a:r>
            <a:endParaRPr sz="1900"/>
          </a:p>
          <a:p>
            <a:pPr indent="0" lvl="0" marL="0" rtl="0" algn="l">
              <a:lnSpc>
                <a:spcPct val="115000"/>
              </a:lnSpc>
              <a:spcBef>
                <a:spcPts val="1200"/>
              </a:spcBef>
              <a:spcAft>
                <a:spcPts val="0"/>
              </a:spcAft>
              <a:buClr>
                <a:schemeClr val="dk1"/>
              </a:buClr>
              <a:buSzPts val="1100"/>
              <a:buFont typeface="Arial"/>
              <a:buNone/>
            </a:pPr>
            <a:r>
              <a:rPr lang="en-AU" sz="1900"/>
              <a:t>You are now going to create an online advertising campaign, a short (5 minute) documentary or podcast or a series of print ads/billboards about this issue and what people can do to help/support it.</a:t>
            </a:r>
            <a:endParaRPr sz="1900"/>
          </a:p>
          <a:p>
            <a:pPr indent="0" lvl="0" marL="0" rtl="0" algn="l">
              <a:lnSpc>
                <a:spcPct val="115000"/>
              </a:lnSpc>
              <a:spcBef>
                <a:spcPts val="1200"/>
              </a:spcBef>
              <a:spcAft>
                <a:spcPts val="1200"/>
              </a:spcAft>
              <a:buClr>
                <a:schemeClr val="dk1"/>
              </a:buClr>
              <a:buSzPts val="1100"/>
              <a:buFont typeface="Arial"/>
              <a:buNone/>
            </a:pPr>
            <a:r>
              <a:rPr lang="en-AU" sz="1900"/>
              <a:t>Your target audience is teenagers and young adults in your local area.</a:t>
            </a:r>
            <a:endParaRPr sz="2100">
              <a:latin typeface="Nunito"/>
              <a:ea typeface="Nunito"/>
              <a:cs typeface="Nunito"/>
              <a:sym typeface="Nunito"/>
            </a:endParaRPr>
          </a:p>
        </p:txBody>
      </p:sp>
      <p:pic>
        <p:nvPicPr>
          <p:cNvPr id="198" name="Google Shape;198;p19"/>
          <p:cNvPicPr preferRelativeResize="0"/>
          <p:nvPr/>
        </p:nvPicPr>
        <p:blipFill rotWithShape="1">
          <a:blip r:embed="rId4">
            <a:alphaModFix/>
          </a:blip>
          <a:srcRect b="0" l="0" r="0" t="0"/>
          <a:stretch/>
        </p:blipFill>
        <p:spPr>
          <a:xfrm>
            <a:off x="0" y="0"/>
            <a:ext cx="12192000" cy="1270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2" name="Shape 202"/>
        <p:cNvGrpSpPr/>
        <p:nvPr/>
      </p:nvGrpSpPr>
      <p:grpSpPr>
        <a:xfrm>
          <a:off x="0" y="0"/>
          <a:ext cx="0" cy="0"/>
          <a:chOff x="0" y="0"/>
          <a:chExt cx="0" cy="0"/>
        </a:xfrm>
      </p:grpSpPr>
      <p:pic>
        <p:nvPicPr>
          <p:cNvPr id="203" name="Google Shape;203;p1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04" name="Google Shape;204;p16"/>
          <p:cNvSpPr txBox="1"/>
          <p:nvPr>
            <p:ph idx="1" type="body"/>
          </p:nvPr>
        </p:nvSpPr>
        <p:spPr>
          <a:xfrm>
            <a:off x="720000" y="1762925"/>
            <a:ext cx="10981200" cy="4753800"/>
          </a:xfrm>
          <a:prstGeom prst="rect">
            <a:avLst/>
          </a:prstGeom>
          <a:noFill/>
          <a:ln>
            <a:noFill/>
          </a:ln>
        </p:spPr>
        <p:txBody>
          <a:bodyPr anchorCtr="0" anchor="t" bIns="45700" lIns="91425" spcFirstLastPara="1" rIns="91425" wrap="square" tIns="45700">
            <a:normAutofit lnSpcReduction="10000"/>
          </a:bodyPr>
          <a:lstStyle/>
          <a:p>
            <a:pPr indent="-323850" lvl="0" marL="457200" rtl="0" algn="l">
              <a:lnSpc>
                <a:spcPct val="200000"/>
              </a:lnSpc>
              <a:spcBef>
                <a:spcPts val="1200"/>
              </a:spcBef>
              <a:spcAft>
                <a:spcPts val="0"/>
              </a:spcAft>
              <a:buSzPts val="1500"/>
              <a:buChar char="•"/>
            </a:pPr>
            <a:r>
              <a:rPr lang="en-AU" sz="1500"/>
              <a:t>What are the primary sources of water in your local area, and how are they being managed?</a:t>
            </a:r>
            <a:endParaRPr sz="1500"/>
          </a:p>
          <a:p>
            <a:pPr indent="-323850" lvl="0" marL="457200" rtl="0" algn="l">
              <a:lnSpc>
                <a:spcPct val="200000"/>
              </a:lnSpc>
              <a:spcBef>
                <a:spcPts val="0"/>
              </a:spcBef>
              <a:spcAft>
                <a:spcPts val="0"/>
              </a:spcAft>
              <a:buSzPts val="1500"/>
              <a:buChar char="•"/>
            </a:pPr>
            <a:r>
              <a:rPr lang="en-AU" sz="1500"/>
              <a:t>What are the main challenges or threats to water resources in your community?</a:t>
            </a:r>
            <a:endParaRPr sz="1500"/>
          </a:p>
          <a:p>
            <a:pPr indent="-323850" lvl="0" marL="457200" rtl="0" algn="l">
              <a:lnSpc>
                <a:spcPct val="200000"/>
              </a:lnSpc>
              <a:spcBef>
                <a:spcPts val="0"/>
              </a:spcBef>
              <a:spcAft>
                <a:spcPts val="0"/>
              </a:spcAft>
              <a:buSzPts val="1500"/>
              <a:buChar char="•"/>
            </a:pPr>
            <a:r>
              <a:rPr lang="en-AU" sz="1500"/>
              <a:t>Are there any specific environmental issues or concerns related to water quality or pollution in your region?</a:t>
            </a:r>
            <a:endParaRPr sz="1500"/>
          </a:p>
          <a:p>
            <a:pPr indent="-323850" lvl="0" marL="457200" rtl="0" algn="l">
              <a:lnSpc>
                <a:spcPct val="200000"/>
              </a:lnSpc>
              <a:spcBef>
                <a:spcPts val="0"/>
              </a:spcBef>
              <a:spcAft>
                <a:spcPts val="0"/>
              </a:spcAft>
              <a:buSzPts val="1500"/>
              <a:buChar char="•"/>
            </a:pPr>
            <a:r>
              <a:rPr lang="en-AU" sz="1500"/>
              <a:t>What initiatives or projects are currently underway to promote water conservation and sustainability?</a:t>
            </a:r>
            <a:endParaRPr sz="1500"/>
          </a:p>
          <a:p>
            <a:pPr indent="-323850" lvl="0" marL="457200" rtl="0" algn="l">
              <a:lnSpc>
                <a:spcPct val="200000"/>
              </a:lnSpc>
              <a:spcBef>
                <a:spcPts val="0"/>
              </a:spcBef>
              <a:spcAft>
                <a:spcPts val="0"/>
              </a:spcAft>
              <a:buSzPts val="1500"/>
              <a:buChar char="•"/>
            </a:pPr>
            <a:r>
              <a:rPr lang="en-AU" sz="1500"/>
              <a:t>How do local government policies and regulations address water conservation and environmental protection?</a:t>
            </a:r>
            <a:endParaRPr sz="1500"/>
          </a:p>
          <a:p>
            <a:pPr indent="-323850" lvl="0" marL="457200" rtl="0" algn="l">
              <a:lnSpc>
                <a:spcPct val="200000"/>
              </a:lnSpc>
              <a:spcBef>
                <a:spcPts val="0"/>
              </a:spcBef>
              <a:spcAft>
                <a:spcPts val="0"/>
              </a:spcAft>
              <a:buSzPts val="1500"/>
              <a:buChar char="•"/>
            </a:pPr>
            <a:r>
              <a:rPr lang="en-AU" sz="1500"/>
              <a:t>Are there any community-based efforts or grassroots initiatives focused on water or environmental conservation?</a:t>
            </a:r>
            <a:endParaRPr sz="1500"/>
          </a:p>
          <a:p>
            <a:pPr indent="-323850" lvl="0" marL="457200" rtl="0" algn="l">
              <a:lnSpc>
                <a:spcPct val="200000"/>
              </a:lnSpc>
              <a:spcBef>
                <a:spcPts val="0"/>
              </a:spcBef>
              <a:spcAft>
                <a:spcPts val="0"/>
              </a:spcAft>
              <a:buSzPts val="1500"/>
              <a:buChar char="•"/>
            </a:pPr>
            <a:r>
              <a:rPr lang="en-AU" sz="1500"/>
              <a:t>What role do industries, agriculture, and urban development play in affecting local water resources and ecosystems?</a:t>
            </a:r>
            <a:endParaRPr sz="1500"/>
          </a:p>
          <a:p>
            <a:pPr indent="-323850" lvl="0" marL="457200" rtl="0" algn="l">
              <a:lnSpc>
                <a:spcPct val="200000"/>
              </a:lnSpc>
              <a:spcBef>
                <a:spcPts val="0"/>
              </a:spcBef>
              <a:spcAft>
                <a:spcPts val="0"/>
              </a:spcAft>
              <a:buSzPts val="1500"/>
              <a:buChar char="•"/>
            </a:pPr>
            <a:r>
              <a:rPr lang="en-AU" sz="1500"/>
              <a:t>How do climate change and weather patterns impact water availability and management in your area?</a:t>
            </a:r>
            <a:endParaRPr sz="1500"/>
          </a:p>
          <a:p>
            <a:pPr indent="-323850" lvl="0" marL="457200" rtl="0" algn="l">
              <a:lnSpc>
                <a:spcPct val="200000"/>
              </a:lnSpc>
              <a:spcBef>
                <a:spcPts val="0"/>
              </a:spcBef>
              <a:spcAft>
                <a:spcPts val="0"/>
              </a:spcAft>
              <a:buSzPts val="1500"/>
              <a:buChar char="•"/>
            </a:pPr>
            <a:r>
              <a:rPr lang="en-AU" sz="1500"/>
              <a:t>Are there any success stories or best practices from neighbouring communities or regions that we can learn</a:t>
            </a:r>
            <a:r>
              <a:rPr lang="en-AU" sz="1500"/>
              <a:t> </a:t>
            </a:r>
            <a:r>
              <a:rPr lang="en-AU" sz="1500"/>
              <a:t>from?</a:t>
            </a:r>
            <a:endParaRPr sz="1500"/>
          </a:p>
          <a:p>
            <a:pPr indent="-323850" lvl="0" marL="457200" rtl="0" algn="l">
              <a:lnSpc>
                <a:spcPct val="200000"/>
              </a:lnSpc>
              <a:spcBef>
                <a:spcPts val="0"/>
              </a:spcBef>
              <a:spcAft>
                <a:spcPts val="0"/>
              </a:spcAft>
              <a:buSzPts val="1500"/>
              <a:buChar char="•"/>
            </a:pPr>
            <a:r>
              <a:rPr lang="en-AU" sz="1500"/>
              <a:t>How can individuals, schools, and community organisations contribute to efforts aimed at improving water conservation and sustainability locally?</a:t>
            </a:r>
            <a:endParaRPr sz="1500">
              <a:latin typeface="Nunito"/>
              <a:ea typeface="Nunito"/>
              <a:cs typeface="Nunito"/>
              <a:sym typeface="Nunito"/>
            </a:endParaRPr>
          </a:p>
        </p:txBody>
      </p:sp>
      <p:pic>
        <p:nvPicPr>
          <p:cNvPr id="205" name="Google Shape;205;p16"/>
          <p:cNvPicPr preferRelativeResize="0"/>
          <p:nvPr/>
        </p:nvPicPr>
        <p:blipFill rotWithShape="1">
          <a:blip r:embed="rId4">
            <a:alphaModFix/>
          </a:blip>
          <a:srcRect b="0" l="0" r="0" t="0"/>
          <a:stretch/>
        </p:blipFill>
        <p:spPr>
          <a:xfrm>
            <a:off x="0" y="0"/>
            <a:ext cx="12192000" cy="1270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9" name="Shape 209"/>
        <p:cNvGrpSpPr/>
        <p:nvPr/>
      </p:nvGrpSpPr>
      <p:grpSpPr>
        <a:xfrm>
          <a:off x="0" y="0"/>
          <a:ext cx="0" cy="0"/>
          <a:chOff x="0" y="0"/>
          <a:chExt cx="0" cy="0"/>
        </a:xfrm>
      </p:grpSpPr>
      <p:pic>
        <p:nvPicPr>
          <p:cNvPr id="210" name="Google Shape;210;p1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11" name="Google Shape;211;p17"/>
          <p:cNvSpPr txBox="1"/>
          <p:nvPr>
            <p:ph idx="1" type="body"/>
          </p:nvPr>
        </p:nvSpPr>
        <p:spPr>
          <a:xfrm>
            <a:off x="720000" y="1703850"/>
            <a:ext cx="10810500" cy="44190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1200"/>
              </a:spcBef>
              <a:spcAft>
                <a:spcPts val="0"/>
              </a:spcAft>
              <a:buNone/>
            </a:pPr>
            <a:r>
              <a:rPr lang="en-AU" sz="2000"/>
              <a:t>Using your research, you are now going to create an informative media production – either an online campaign, a short documentary, a short podcast, or a series of print advertisements/billboards for local exhibition to help raise awareness about the issue or about what people can do to help.</a:t>
            </a:r>
            <a:endParaRPr sz="2000"/>
          </a:p>
          <a:p>
            <a:pPr indent="-355600" lvl="0" marL="457200" rtl="0" algn="l">
              <a:lnSpc>
                <a:spcPct val="150000"/>
              </a:lnSpc>
              <a:spcBef>
                <a:spcPts val="1200"/>
              </a:spcBef>
              <a:spcAft>
                <a:spcPts val="0"/>
              </a:spcAft>
              <a:buSzPts val="2000"/>
              <a:buChar char="•"/>
            </a:pPr>
            <a:r>
              <a:rPr lang="en-AU" sz="2000"/>
              <a:t>For the documentary, complete a script and storyboards.</a:t>
            </a:r>
            <a:endParaRPr sz="2000"/>
          </a:p>
          <a:p>
            <a:pPr indent="-355600" lvl="0" marL="457200" rtl="0" algn="l">
              <a:lnSpc>
                <a:spcPct val="150000"/>
              </a:lnSpc>
              <a:spcBef>
                <a:spcPts val="0"/>
              </a:spcBef>
              <a:spcAft>
                <a:spcPts val="0"/>
              </a:spcAft>
              <a:buSzPts val="2000"/>
              <a:buChar char="•"/>
            </a:pPr>
            <a:r>
              <a:rPr lang="en-AU" sz="2000"/>
              <a:t>For the podcast, complete a script and mock up of the image for the cover.</a:t>
            </a:r>
            <a:endParaRPr sz="2000"/>
          </a:p>
          <a:p>
            <a:pPr indent="-355600" lvl="0" marL="457200" rtl="0" algn="l">
              <a:lnSpc>
                <a:spcPct val="150000"/>
              </a:lnSpc>
              <a:spcBef>
                <a:spcPts val="0"/>
              </a:spcBef>
              <a:spcAft>
                <a:spcPts val="0"/>
              </a:spcAft>
              <a:buSzPts val="2000"/>
              <a:buChar char="•"/>
            </a:pPr>
            <a:r>
              <a:rPr lang="en-AU" sz="2000"/>
              <a:t>Online campaign – choose your platform/s. If creating video content, complete script/storyboards. Any still images or graphics, complete mock up images.</a:t>
            </a:r>
            <a:endParaRPr sz="2000"/>
          </a:p>
          <a:p>
            <a:pPr indent="-355600" lvl="0" marL="457200" rtl="0" algn="l">
              <a:lnSpc>
                <a:spcPct val="150000"/>
              </a:lnSpc>
              <a:spcBef>
                <a:spcPts val="0"/>
              </a:spcBef>
              <a:spcAft>
                <a:spcPts val="0"/>
              </a:spcAft>
              <a:buSzPts val="2000"/>
              <a:buChar char="•"/>
            </a:pPr>
            <a:r>
              <a:rPr lang="en-AU" sz="2000"/>
              <a:t>Print ads/billboards – complete mock ups and decide where they would be shown around the community. Find locations and mark on Maps.</a:t>
            </a:r>
            <a:endParaRPr sz="2100">
              <a:latin typeface="Nunito"/>
              <a:ea typeface="Nunito"/>
              <a:cs typeface="Nunito"/>
              <a:sym typeface="Nunito"/>
            </a:endParaRPr>
          </a:p>
        </p:txBody>
      </p:sp>
      <p:pic>
        <p:nvPicPr>
          <p:cNvPr id="212" name="Google Shape;212;p17"/>
          <p:cNvPicPr preferRelativeResize="0"/>
          <p:nvPr/>
        </p:nvPicPr>
        <p:blipFill rotWithShape="1">
          <a:blip r:embed="rId4">
            <a:alphaModFix/>
          </a:blip>
          <a:srcRect b="0" l="0" r="0" t="0"/>
          <a:stretch/>
        </p:blipFill>
        <p:spPr>
          <a:xfrm>
            <a:off x="0" y="0"/>
            <a:ext cx="12192000" cy="1270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6" name="Shape 216"/>
        <p:cNvGrpSpPr/>
        <p:nvPr/>
      </p:nvGrpSpPr>
      <p:grpSpPr>
        <a:xfrm>
          <a:off x="0" y="0"/>
          <a:ext cx="0" cy="0"/>
          <a:chOff x="0" y="0"/>
          <a:chExt cx="0" cy="0"/>
        </a:xfrm>
      </p:grpSpPr>
      <p:pic>
        <p:nvPicPr>
          <p:cNvPr id="217" name="Google Shape;217;p1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18" name="Google Shape;218;p18"/>
          <p:cNvSpPr txBox="1"/>
          <p:nvPr>
            <p:ph idx="1" type="body"/>
          </p:nvPr>
        </p:nvSpPr>
        <p:spPr>
          <a:xfrm>
            <a:off x="720000" y="1703850"/>
            <a:ext cx="10810500" cy="24831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1200"/>
              </a:spcBef>
              <a:spcAft>
                <a:spcPts val="1200"/>
              </a:spcAft>
              <a:buNone/>
            </a:pPr>
            <a:r>
              <a:rPr lang="en-AU" sz="2300"/>
              <a:t>How will you distribute your production? Films, podcasts, and online campaigns should be distributed online in places that it will reach your teenage/young adult audience. </a:t>
            </a:r>
            <a:br>
              <a:rPr lang="en-AU" sz="2300"/>
            </a:br>
            <a:br>
              <a:rPr lang="en-AU" sz="2300"/>
            </a:br>
            <a:r>
              <a:rPr lang="en-AU" sz="2300"/>
              <a:t>For the print campaign, print off your posters/ads and put them up around your school (as a starting point).</a:t>
            </a:r>
            <a:endParaRPr sz="2300">
              <a:latin typeface="Nunito"/>
              <a:ea typeface="Nunito"/>
              <a:cs typeface="Nunito"/>
              <a:sym typeface="Nunito"/>
            </a:endParaRPr>
          </a:p>
        </p:txBody>
      </p:sp>
      <p:pic>
        <p:nvPicPr>
          <p:cNvPr id="219" name="Google Shape;219;p18"/>
          <p:cNvPicPr preferRelativeResize="0"/>
          <p:nvPr/>
        </p:nvPicPr>
        <p:blipFill rotWithShape="1">
          <a:blip r:embed="rId4">
            <a:alphaModFix/>
          </a:blip>
          <a:srcRect b="0" l="0" r="0" t="0"/>
          <a:stretch/>
        </p:blipFill>
        <p:spPr>
          <a:xfrm>
            <a:off x="0" y="0"/>
            <a:ext cx="12192000" cy="1270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 name="Shape 88"/>
        <p:cNvGrpSpPr/>
        <p:nvPr/>
      </p:nvGrpSpPr>
      <p:grpSpPr>
        <a:xfrm>
          <a:off x="0" y="0"/>
          <a:ext cx="0" cy="0"/>
          <a:chOff x="0" y="0"/>
          <a:chExt cx="0" cy="0"/>
        </a:xfrm>
      </p:grpSpPr>
      <p:pic>
        <p:nvPicPr>
          <p:cNvPr id="89" name="Google Shape;89;g27394d59807_1_6"/>
          <p:cNvPicPr preferRelativeResize="0"/>
          <p:nvPr/>
        </p:nvPicPr>
        <p:blipFill rotWithShape="1">
          <a:blip r:embed="rId3">
            <a:alphaModFix/>
          </a:blip>
          <a:srcRect b="0" l="3323" r="3323" t="0"/>
          <a:stretch/>
        </p:blipFill>
        <p:spPr>
          <a:xfrm>
            <a:off x="810450" y="-200"/>
            <a:ext cx="11381549" cy="6858000"/>
          </a:xfrm>
          <a:prstGeom prst="rect">
            <a:avLst/>
          </a:prstGeom>
          <a:noFill/>
          <a:ln>
            <a:noFill/>
          </a:ln>
        </p:spPr>
      </p:pic>
      <p:sp>
        <p:nvSpPr>
          <p:cNvPr id="90" name="Google Shape;90;g27394d59807_1_6"/>
          <p:cNvSpPr txBox="1"/>
          <p:nvPr>
            <p:ph idx="1" type="body"/>
          </p:nvPr>
        </p:nvSpPr>
        <p:spPr>
          <a:xfrm>
            <a:off x="4500000" y="1703400"/>
            <a:ext cx="6930000" cy="18309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1000"/>
              </a:spcBef>
              <a:spcAft>
                <a:spcPts val="0"/>
              </a:spcAft>
              <a:buNone/>
            </a:pPr>
            <a:r>
              <a:rPr lang="en-AU" sz="2300"/>
              <a:t>To understand how codes and conventions are used in The Oyster Gardener, local environmental issues in your area, and how to plan and produce an informative production about it.</a:t>
            </a:r>
            <a:endParaRPr sz="2300">
              <a:latin typeface="Nunito"/>
              <a:ea typeface="Nunito"/>
              <a:cs typeface="Nunito"/>
              <a:sym typeface="Nunito"/>
            </a:endParaRPr>
          </a:p>
        </p:txBody>
      </p:sp>
      <p:pic>
        <p:nvPicPr>
          <p:cNvPr id="91" name="Google Shape;91;g27394d59807_1_6"/>
          <p:cNvPicPr preferRelativeResize="0"/>
          <p:nvPr/>
        </p:nvPicPr>
        <p:blipFill rotWithShape="1">
          <a:blip r:embed="rId4">
            <a:alphaModFix/>
          </a:blip>
          <a:srcRect b="0" l="0" r="0" t="0"/>
          <a:stretch/>
        </p:blipFill>
        <p:spPr>
          <a:xfrm>
            <a:off x="0" y="0"/>
            <a:ext cx="3860973" cy="68579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3" name="Shape 223"/>
        <p:cNvGrpSpPr/>
        <p:nvPr/>
      </p:nvGrpSpPr>
      <p:grpSpPr>
        <a:xfrm>
          <a:off x="0" y="0"/>
          <a:ext cx="0" cy="0"/>
          <a:chOff x="0" y="0"/>
          <a:chExt cx="0" cy="0"/>
        </a:xfrm>
      </p:grpSpPr>
      <p:pic>
        <p:nvPicPr>
          <p:cNvPr id="224" name="Google Shape;224;g2e63020024e_0_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25" name="Google Shape;225;g2e63020024e_0_6"/>
          <p:cNvSpPr txBox="1"/>
          <p:nvPr>
            <p:ph idx="1" type="body"/>
          </p:nvPr>
        </p:nvSpPr>
        <p:spPr>
          <a:xfrm>
            <a:off x="720000" y="1703850"/>
            <a:ext cx="10710000" cy="46356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AU" sz="2000"/>
              <a:t>You will have </a:t>
            </a:r>
            <a:r>
              <a:rPr lang="en-AU" sz="2000">
                <a:highlight>
                  <a:srgbClr val="43AFE2"/>
                </a:highlight>
              </a:rPr>
              <a:t>X</a:t>
            </a:r>
            <a:r>
              <a:rPr lang="en-AU" sz="2000"/>
              <a:t> </a:t>
            </a:r>
            <a:r>
              <a:rPr lang="en-AU" sz="2000"/>
              <a:t>amount of classes to complete the production/post-production. You may need to take photographs/film outside of school to get images or footage of relevant areas/people.</a:t>
            </a:r>
            <a:endParaRPr sz="2000"/>
          </a:p>
          <a:p>
            <a:pPr indent="-355600" lvl="0" marL="457200" rtl="0" algn="l">
              <a:lnSpc>
                <a:spcPct val="115000"/>
              </a:lnSpc>
              <a:spcBef>
                <a:spcPts val="1200"/>
              </a:spcBef>
              <a:spcAft>
                <a:spcPts val="0"/>
              </a:spcAft>
              <a:buSzPts val="2000"/>
              <a:buChar char="•"/>
            </a:pPr>
            <a:r>
              <a:rPr lang="en-AU" sz="2000"/>
              <a:t>Film interviews with experts, community members, or people involved in water conservation efforts.</a:t>
            </a:r>
            <a:br>
              <a:rPr lang="en-AU" sz="2000"/>
            </a:br>
            <a:endParaRPr sz="2000"/>
          </a:p>
          <a:p>
            <a:pPr indent="-355600" lvl="0" marL="457200" rtl="0" algn="l">
              <a:lnSpc>
                <a:spcPct val="115000"/>
              </a:lnSpc>
              <a:spcBef>
                <a:spcPts val="0"/>
              </a:spcBef>
              <a:spcAft>
                <a:spcPts val="0"/>
              </a:spcAft>
              <a:buSzPts val="2000"/>
              <a:buChar char="•"/>
            </a:pPr>
            <a:r>
              <a:rPr lang="en-AU" sz="2000"/>
              <a:t>Capture footage of relevant locations, such as water treatment facilities, natural water bodies, urban areas, and agricultural regions.</a:t>
            </a:r>
            <a:br>
              <a:rPr lang="en-AU" sz="2000"/>
            </a:br>
            <a:endParaRPr sz="2000"/>
          </a:p>
          <a:p>
            <a:pPr indent="-355600" lvl="0" marL="457200" rtl="0" algn="l">
              <a:lnSpc>
                <a:spcPct val="115000"/>
              </a:lnSpc>
              <a:spcBef>
                <a:spcPts val="0"/>
              </a:spcBef>
              <a:spcAft>
                <a:spcPts val="0"/>
              </a:spcAft>
              <a:buSzPts val="2000"/>
              <a:buChar char="•"/>
            </a:pPr>
            <a:r>
              <a:rPr lang="en-AU" sz="2000"/>
              <a:t>Use a variety of filming or photography techniques to enhance visual appeal and convey key messages effectively.</a:t>
            </a:r>
            <a:br>
              <a:rPr lang="en-AU" sz="2000"/>
            </a:br>
            <a:endParaRPr sz="2000"/>
          </a:p>
          <a:p>
            <a:pPr indent="-355600" lvl="0" marL="457200" rtl="0" algn="l">
              <a:lnSpc>
                <a:spcPct val="115000"/>
              </a:lnSpc>
              <a:spcBef>
                <a:spcPts val="0"/>
              </a:spcBef>
              <a:spcAft>
                <a:spcPts val="0"/>
              </a:spcAft>
              <a:buSzPts val="2000"/>
              <a:buChar char="•"/>
            </a:pPr>
            <a:r>
              <a:rPr lang="en-AU" sz="2000"/>
              <a:t>Record </a:t>
            </a:r>
            <a:r>
              <a:rPr lang="en-AU" sz="2000"/>
              <a:t>voice overs</a:t>
            </a:r>
            <a:r>
              <a:rPr lang="en-AU" sz="2000"/>
              <a:t>, narration, and ambient sounds to complement the visual content.</a:t>
            </a:r>
            <a:endParaRPr sz="2500"/>
          </a:p>
        </p:txBody>
      </p:sp>
      <p:pic>
        <p:nvPicPr>
          <p:cNvPr id="226" name="Google Shape;226;g2e63020024e_0_6"/>
          <p:cNvPicPr preferRelativeResize="0"/>
          <p:nvPr/>
        </p:nvPicPr>
        <p:blipFill rotWithShape="1">
          <a:blip r:embed="rId4">
            <a:alphaModFix/>
          </a:blip>
          <a:srcRect b="0" l="0" r="0" t="0"/>
          <a:stretch/>
        </p:blipFill>
        <p:spPr>
          <a:xfrm>
            <a:off x="0" y="0"/>
            <a:ext cx="12192000" cy="1270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0" name="Shape 230"/>
        <p:cNvGrpSpPr/>
        <p:nvPr/>
      </p:nvGrpSpPr>
      <p:grpSpPr>
        <a:xfrm>
          <a:off x="0" y="0"/>
          <a:ext cx="0" cy="0"/>
          <a:chOff x="0" y="0"/>
          <a:chExt cx="0" cy="0"/>
        </a:xfrm>
      </p:grpSpPr>
      <p:pic>
        <p:nvPicPr>
          <p:cNvPr id="231" name="Google Shape;231;g2e63020024e_0_12"/>
          <p:cNvPicPr preferRelativeResize="0"/>
          <p:nvPr/>
        </p:nvPicPr>
        <p:blipFill rotWithShape="1">
          <a:blip r:embed="rId3">
            <a:alphaModFix/>
          </a:blip>
          <a:srcRect b="0" l="0" r="0" t="0"/>
          <a:stretch/>
        </p:blipFill>
        <p:spPr>
          <a:xfrm>
            <a:off x="-21000" y="39375"/>
            <a:ext cx="12192000" cy="6858000"/>
          </a:xfrm>
          <a:prstGeom prst="rect">
            <a:avLst/>
          </a:prstGeom>
          <a:noFill/>
          <a:ln>
            <a:noFill/>
          </a:ln>
        </p:spPr>
      </p:pic>
      <p:sp>
        <p:nvSpPr>
          <p:cNvPr id="232" name="Google Shape;232;g2e63020024e_0_12"/>
          <p:cNvSpPr txBox="1"/>
          <p:nvPr>
            <p:ph idx="1" type="body"/>
          </p:nvPr>
        </p:nvSpPr>
        <p:spPr>
          <a:xfrm>
            <a:off x="720000" y="1703400"/>
            <a:ext cx="10710000" cy="40257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1200"/>
              </a:spcBef>
              <a:spcAft>
                <a:spcPts val="0"/>
              </a:spcAft>
              <a:buNone/>
            </a:pPr>
            <a:r>
              <a:rPr lang="en-AU" sz="2200"/>
              <a:t>Upon completion of your production, each member should individually complete a reflection based on the following:</a:t>
            </a:r>
            <a:endParaRPr sz="2200"/>
          </a:p>
          <a:p>
            <a:pPr indent="-368300" lvl="0" marL="457200" rtl="0" algn="l">
              <a:lnSpc>
                <a:spcPct val="115000"/>
              </a:lnSpc>
              <a:spcBef>
                <a:spcPts val="1200"/>
              </a:spcBef>
              <a:spcAft>
                <a:spcPts val="0"/>
              </a:spcAft>
              <a:buSzPts val="2200"/>
              <a:buChar char="•"/>
            </a:pPr>
            <a:r>
              <a:rPr lang="en-AU" sz="2200"/>
              <a:t>Discuss the process of creating your documentary, considering challenges faced, lessons learned, and insights gained.</a:t>
            </a:r>
            <a:br>
              <a:rPr lang="en-AU" sz="2200"/>
            </a:br>
            <a:endParaRPr sz="2200"/>
          </a:p>
          <a:p>
            <a:pPr indent="-368300" lvl="0" marL="457200" rtl="0" algn="l">
              <a:lnSpc>
                <a:spcPct val="115000"/>
              </a:lnSpc>
              <a:spcBef>
                <a:spcPts val="0"/>
              </a:spcBef>
              <a:spcAft>
                <a:spcPts val="0"/>
              </a:spcAft>
              <a:buSzPts val="2200"/>
              <a:buChar char="•"/>
            </a:pPr>
            <a:r>
              <a:rPr lang="en-AU" sz="2200"/>
              <a:t>Discuss the effectiveness of your production in conveying messages about water conservation and sustainability.</a:t>
            </a:r>
            <a:br>
              <a:rPr lang="en-AU" sz="2200"/>
            </a:br>
            <a:endParaRPr sz="2200"/>
          </a:p>
          <a:p>
            <a:pPr indent="-368300" lvl="0" marL="457200" rtl="0" algn="l">
              <a:lnSpc>
                <a:spcPct val="115000"/>
              </a:lnSpc>
              <a:spcBef>
                <a:spcPts val="0"/>
              </a:spcBef>
              <a:spcAft>
                <a:spcPts val="0"/>
              </a:spcAft>
              <a:buSzPts val="2200"/>
              <a:buChar char="•"/>
            </a:pPr>
            <a:r>
              <a:rPr lang="en-AU" sz="2200"/>
              <a:t>Identify opportunities for further exploration or improvement in future media productions.</a:t>
            </a:r>
            <a:endParaRPr sz="2200"/>
          </a:p>
        </p:txBody>
      </p:sp>
      <p:pic>
        <p:nvPicPr>
          <p:cNvPr id="233" name="Google Shape;233;g2e63020024e_0_12"/>
          <p:cNvPicPr preferRelativeResize="0"/>
          <p:nvPr/>
        </p:nvPicPr>
        <p:blipFill rotWithShape="1">
          <a:blip r:embed="rId4">
            <a:alphaModFix/>
          </a:blip>
          <a:srcRect b="0" l="0" r="0" t="0"/>
          <a:stretch/>
        </p:blipFill>
        <p:spPr>
          <a:xfrm>
            <a:off x="0" y="0"/>
            <a:ext cx="12192000" cy="1270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5" name="Shape 95"/>
        <p:cNvGrpSpPr/>
        <p:nvPr/>
      </p:nvGrpSpPr>
      <p:grpSpPr>
        <a:xfrm>
          <a:off x="0" y="0"/>
          <a:ext cx="0" cy="0"/>
          <a:chOff x="0" y="0"/>
          <a:chExt cx="0" cy="0"/>
        </a:xfrm>
      </p:grpSpPr>
      <p:sp>
        <p:nvSpPr>
          <p:cNvPr id="96" name="Google Shape;96;g27394d59807_1_1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pic>
        <p:nvPicPr>
          <p:cNvPr id="97" name="Google Shape;97;g27394d59807_1_12"/>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98" name="Google Shape;98;g27394d59807_1_12"/>
          <p:cNvSpPr txBox="1"/>
          <p:nvPr>
            <p:ph idx="1" type="body"/>
          </p:nvPr>
        </p:nvSpPr>
        <p:spPr>
          <a:xfrm>
            <a:off x="720000" y="1710000"/>
            <a:ext cx="5315100" cy="4277100"/>
          </a:xfrm>
          <a:prstGeom prst="rect">
            <a:avLst/>
          </a:prstGeom>
          <a:noFill/>
          <a:ln>
            <a:noFill/>
          </a:ln>
        </p:spPr>
        <p:txBody>
          <a:bodyPr anchorCtr="0" anchor="t" bIns="45700" lIns="91425" spcFirstLastPara="1" rIns="91425" wrap="square" tIns="45700">
            <a:noAutofit/>
          </a:bodyPr>
          <a:lstStyle/>
          <a:p>
            <a:pPr indent="-222250" lvl="0" marL="228600" rtl="0" algn="l">
              <a:lnSpc>
                <a:spcPct val="115000"/>
              </a:lnSpc>
              <a:spcBef>
                <a:spcPts val="0"/>
              </a:spcBef>
              <a:spcAft>
                <a:spcPts val="0"/>
              </a:spcAft>
              <a:buClr>
                <a:schemeClr val="dk1"/>
              </a:buClr>
              <a:buSzPts val="2300"/>
              <a:buFont typeface="Nunito"/>
              <a:buChar char="•"/>
            </a:pPr>
            <a:r>
              <a:rPr lang="en-AU" sz="2300">
                <a:latin typeface="Nunito"/>
                <a:ea typeface="Nunito"/>
                <a:cs typeface="Nunito"/>
                <a:sym typeface="Nunito"/>
              </a:rPr>
              <a:t>What can you infer about the film from the poster?</a:t>
            </a:r>
            <a:br>
              <a:rPr lang="en-AU" sz="2300">
                <a:latin typeface="Nunito"/>
                <a:ea typeface="Nunito"/>
                <a:cs typeface="Nunito"/>
                <a:sym typeface="Nunito"/>
              </a:rPr>
            </a:br>
            <a:endParaRPr sz="2300">
              <a:latin typeface="Nunito"/>
              <a:ea typeface="Nunito"/>
              <a:cs typeface="Nunito"/>
              <a:sym typeface="Nunito"/>
            </a:endParaRPr>
          </a:p>
          <a:p>
            <a:pPr indent="-222250" lvl="0" marL="228600" rtl="0" algn="l">
              <a:lnSpc>
                <a:spcPct val="115000"/>
              </a:lnSpc>
              <a:spcBef>
                <a:spcPts val="0"/>
              </a:spcBef>
              <a:spcAft>
                <a:spcPts val="0"/>
              </a:spcAft>
              <a:buClr>
                <a:schemeClr val="dk1"/>
              </a:buClr>
              <a:buSzPts val="2300"/>
              <a:buFont typeface="Nunito"/>
              <a:buChar char="•"/>
            </a:pPr>
            <a:r>
              <a:rPr lang="en-AU" sz="2300">
                <a:latin typeface="Nunito"/>
                <a:ea typeface="Nunito"/>
                <a:cs typeface="Nunito"/>
                <a:sym typeface="Nunito"/>
              </a:rPr>
              <a:t>What does the setting tell you?</a:t>
            </a:r>
            <a:br>
              <a:rPr lang="en-AU" sz="2300">
                <a:latin typeface="Nunito"/>
                <a:ea typeface="Nunito"/>
                <a:cs typeface="Nunito"/>
                <a:sym typeface="Nunito"/>
              </a:rPr>
            </a:br>
            <a:endParaRPr sz="2300">
              <a:latin typeface="Nunito"/>
              <a:ea typeface="Nunito"/>
              <a:cs typeface="Nunito"/>
              <a:sym typeface="Nunito"/>
            </a:endParaRPr>
          </a:p>
          <a:p>
            <a:pPr indent="-222250" lvl="0" marL="228600" rtl="0" algn="l">
              <a:lnSpc>
                <a:spcPct val="115000"/>
              </a:lnSpc>
              <a:spcBef>
                <a:spcPts val="0"/>
              </a:spcBef>
              <a:spcAft>
                <a:spcPts val="0"/>
              </a:spcAft>
              <a:buClr>
                <a:schemeClr val="dk1"/>
              </a:buClr>
              <a:buSzPts val="2300"/>
              <a:buFont typeface="Nunito"/>
              <a:buChar char="•"/>
            </a:pPr>
            <a:r>
              <a:rPr lang="en-AU" sz="2300">
                <a:latin typeface="Nunito"/>
                <a:ea typeface="Nunito"/>
                <a:cs typeface="Nunito"/>
                <a:sym typeface="Nunito"/>
              </a:rPr>
              <a:t>What does the font imply?</a:t>
            </a:r>
            <a:br>
              <a:rPr lang="en-AU" sz="2300">
                <a:latin typeface="Nunito"/>
                <a:ea typeface="Nunito"/>
                <a:cs typeface="Nunito"/>
                <a:sym typeface="Nunito"/>
              </a:rPr>
            </a:br>
            <a:endParaRPr sz="2300">
              <a:latin typeface="Nunito"/>
              <a:ea typeface="Nunito"/>
              <a:cs typeface="Nunito"/>
              <a:sym typeface="Nunito"/>
            </a:endParaRPr>
          </a:p>
          <a:p>
            <a:pPr indent="-222250" lvl="0" marL="228600" rtl="0" algn="l">
              <a:lnSpc>
                <a:spcPct val="115000"/>
              </a:lnSpc>
              <a:spcBef>
                <a:spcPts val="0"/>
              </a:spcBef>
              <a:spcAft>
                <a:spcPts val="0"/>
              </a:spcAft>
              <a:buClr>
                <a:schemeClr val="dk1"/>
              </a:buClr>
              <a:buSzPts val="2300"/>
              <a:buFont typeface="Nunito"/>
              <a:buChar char="•"/>
            </a:pPr>
            <a:r>
              <a:rPr lang="en-AU" sz="2300">
                <a:latin typeface="Nunito"/>
                <a:ea typeface="Nunito"/>
                <a:cs typeface="Nunito"/>
                <a:sym typeface="Nunito"/>
              </a:rPr>
              <a:t>What does the text tell you?</a:t>
            </a:r>
            <a:br>
              <a:rPr lang="en-AU" sz="2300">
                <a:latin typeface="Nunito"/>
                <a:ea typeface="Nunito"/>
                <a:cs typeface="Nunito"/>
                <a:sym typeface="Nunito"/>
              </a:rPr>
            </a:br>
            <a:endParaRPr sz="2300">
              <a:latin typeface="Nunito"/>
              <a:ea typeface="Nunito"/>
              <a:cs typeface="Nunito"/>
              <a:sym typeface="Nunito"/>
            </a:endParaRPr>
          </a:p>
          <a:p>
            <a:pPr indent="-222250" lvl="0" marL="228600" rtl="0" algn="l">
              <a:lnSpc>
                <a:spcPct val="115000"/>
              </a:lnSpc>
              <a:spcBef>
                <a:spcPts val="0"/>
              </a:spcBef>
              <a:spcAft>
                <a:spcPts val="0"/>
              </a:spcAft>
              <a:buClr>
                <a:schemeClr val="dk1"/>
              </a:buClr>
              <a:buSzPts val="2300"/>
              <a:buFont typeface="Nunito"/>
              <a:buChar char="•"/>
            </a:pPr>
            <a:r>
              <a:rPr lang="en-AU" sz="2300">
                <a:latin typeface="Nunito"/>
                <a:ea typeface="Nunito"/>
                <a:cs typeface="Nunito"/>
                <a:sym typeface="Nunito"/>
              </a:rPr>
              <a:t>What themes might be present?</a:t>
            </a:r>
            <a:endParaRPr sz="2300">
              <a:latin typeface="Nunito"/>
              <a:ea typeface="Nunito"/>
              <a:cs typeface="Nunito"/>
              <a:sym typeface="Nunito"/>
            </a:endParaRPr>
          </a:p>
        </p:txBody>
      </p:sp>
      <p:pic>
        <p:nvPicPr>
          <p:cNvPr id="99" name="Google Shape;99;g27394d59807_1_12"/>
          <p:cNvPicPr preferRelativeResize="0"/>
          <p:nvPr/>
        </p:nvPicPr>
        <p:blipFill rotWithShape="1">
          <a:blip r:embed="rId5">
            <a:alphaModFix/>
          </a:blip>
          <a:srcRect b="0" l="719" r="718" t="0"/>
          <a:stretch/>
        </p:blipFill>
        <p:spPr>
          <a:xfrm>
            <a:off x="6610500" y="1504563"/>
            <a:ext cx="5220551" cy="5337750"/>
          </a:xfrm>
          <a:prstGeom prst="rect">
            <a:avLst/>
          </a:prstGeom>
          <a:noFill/>
          <a:ln>
            <a:noFill/>
          </a:ln>
        </p:spPr>
      </p:pic>
      <p:pic>
        <p:nvPicPr>
          <p:cNvPr id="100" name="Google Shape;100;g27394d59807_1_12"/>
          <p:cNvPicPr preferRelativeResize="0"/>
          <p:nvPr/>
        </p:nvPicPr>
        <p:blipFill rotWithShape="1">
          <a:blip r:embed="rId5">
            <a:alphaModFix/>
          </a:blip>
          <a:srcRect b="0" l="0" r="0" t="0"/>
          <a:stretch/>
        </p:blipFill>
        <p:spPr>
          <a:xfrm>
            <a:off x="5946000" y="455500"/>
            <a:ext cx="6205551" cy="6253775"/>
          </a:xfrm>
          <a:prstGeom prst="rect">
            <a:avLst/>
          </a:prstGeom>
          <a:noFill/>
          <a:ln>
            <a:noFill/>
          </a:ln>
        </p:spPr>
      </p:pic>
      <p:pic>
        <p:nvPicPr>
          <p:cNvPr id="101" name="Google Shape;101;g27394d59807_1_12"/>
          <p:cNvPicPr preferRelativeResize="0"/>
          <p:nvPr/>
        </p:nvPicPr>
        <p:blipFill rotWithShape="1">
          <a:blip r:embed="rId6">
            <a:alphaModFix/>
          </a:blip>
          <a:srcRect b="0" l="0" r="0" t="0"/>
          <a:stretch/>
        </p:blipFill>
        <p:spPr>
          <a:xfrm>
            <a:off x="0" y="0"/>
            <a:ext cx="12192000" cy="1270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5" name="Shape 105"/>
        <p:cNvGrpSpPr/>
        <p:nvPr/>
      </p:nvGrpSpPr>
      <p:grpSpPr>
        <a:xfrm>
          <a:off x="0" y="0"/>
          <a:ext cx="0" cy="0"/>
          <a:chOff x="0" y="0"/>
          <a:chExt cx="0" cy="0"/>
        </a:xfrm>
      </p:grpSpPr>
      <p:sp>
        <p:nvSpPr>
          <p:cNvPr id="106" name="Google Shape;106;p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pic>
        <p:nvPicPr>
          <p:cNvPr id="107" name="Google Shape;107;p7"/>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108" name="Google Shape;108;p7"/>
          <p:cNvSpPr txBox="1"/>
          <p:nvPr>
            <p:ph idx="1" type="body"/>
          </p:nvPr>
        </p:nvSpPr>
        <p:spPr>
          <a:xfrm>
            <a:off x="720000" y="1703850"/>
            <a:ext cx="10710000" cy="4471500"/>
          </a:xfrm>
          <a:prstGeom prst="rect">
            <a:avLst/>
          </a:prstGeom>
          <a:noFill/>
          <a:ln>
            <a:noFill/>
          </a:ln>
        </p:spPr>
        <p:txBody>
          <a:bodyPr anchorCtr="0" anchor="ctr" bIns="45700" lIns="0" spcFirstLastPara="1" rIns="91425" wrap="square" tIns="45700">
            <a:normAutofit/>
          </a:bodyPr>
          <a:lstStyle/>
          <a:p>
            <a:pPr indent="-222313" lvl="0" marL="228600" rtl="0" algn="l">
              <a:lnSpc>
                <a:spcPct val="115000"/>
              </a:lnSpc>
              <a:spcBef>
                <a:spcPts val="0"/>
              </a:spcBef>
              <a:spcAft>
                <a:spcPts val="0"/>
              </a:spcAft>
              <a:buClr>
                <a:schemeClr val="dk1"/>
              </a:buClr>
              <a:buSzPts val="2300"/>
              <a:buFont typeface="Nunito"/>
              <a:buChar char="•"/>
            </a:pPr>
            <a:r>
              <a:rPr i="1" lang="en-AU" sz="2300">
                <a:latin typeface="Nunito"/>
                <a:ea typeface="Nunito"/>
                <a:cs typeface="Nunito"/>
                <a:sym typeface="Nunito"/>
              </a:rPr>
              <a:t>The Oyster Gardener</a:t>
            </a:r>
            <a:r>
              <a:rPr lang="en-AU" sz="2300">
                <a:latin typeface="Nunito"/>
                <a:ea typeface="Nunito"/>
                <a:cs typeface="Nunito"/>
                <a:sym typeface="Nunito"/>
              </a:rPr>
              <a:t> lived its ethos of sustainability.</a:t>
            </a:r>
            <a:br>
              <a:rPr lang="en-AU" sz="2300">
                <a:latin typeface="Nunito"/>
                <a:ea typeface="Nunito"/>
                <a:cs typeface="Nunito"/>
                <a:sym typeface="Nunito"/>
              </a:rPr>
            </a:br>
            <a:endParaRPr sz="2300">
              <a:latin typeface="Nunito"/>
              <a:ea typeface="Nunito"/>
              <a:cs typeface="Nunito"/>
              <a:sym typeface="Nunito"/>
            </a:endParaRPr>
          </a:p>
          <a:p>
            <a:pPr indent="-222313" lvl="0" marL="228600" rtl="0" algn="l">
              <a:lnSpc>
                <a:spcPct val="115000"/>
              </a:lnSpc>
              <a:spcBef>
                <a:spcPts val="1000"/>
              </a:spcBef>
              <a:spcAft>
                <a:spcPts val="0"/>
              </a:spcAft>
              <a:buClr>
                <a:schemeClr val="dk1"/>
              </a:buClr>
              <a:buSzPts val="2300"/>
              <a:buFont typeface="Nunito"/>
              <a:buChar char="•"/>
            </a:pPr>
            <a:r>
              <a:rPr lang="en-AU" sz="2300">
                <a:latin typeface="Nunito"/>
                <a:ea typeface="Nunito"/>
                <a:cs typeface="Nunito"/>
                <a:sym typeface="Nunito"/>
              </a:rPr>
              <a:t>At all stages of production, sustainability was at the forefront for the creators.</a:t>
            </a:r>
            <a:br>
              <a:rPr lang="en-AU" sz="2300">
                <a:latin typeface="Nunito"/>
                <a:ea typeface="Nunito"/>
                <a:cs typeface="Nunito"/>
                <a:sym typeface="Nunito"/>
              </a:rPr>
            </a:br>
            <a:endParaRPr sz="2300">
              <a:latin typeface="Nunito"/>
              <a:ea typeface="Nunito"/>
              <a:cs typeface="Nunito"/>
              <a:sym typeface="Nunito"/>
            </a:endParaRPr>
          </a:p>
          <a:p>
            <a:pPr indent="-222313" lvl="0" marL="228600" rtl="0" algn="l">
              <a:lnSpc>
                <a:spcPct val="115000"/>
              </a:lnSpc>
              <a:spcBef>
                <a:spcPts val="1000"/>
              </a:spcBef>
              <a:spcAft>
                <a:spcPts val="0"/>
              </a:spcAft>
              <a:buClr>
                <a:schemeClr val="dk1"/>
              </a:buClr>
              <a:buSzPts val="2300"/>
              <a:buFont typeface="Nunito"/>
              <a:buChar char="•"/>
            </a:pPr>
            <a:r>
              <a:rPr lang="en-AU" sz="2300">
                <a:latin typeface="Nunito"/>
                <a:ea typeface="Nunito"/>
                <a:cs typeface="Nunito"/>
                <a:sym typeface="Nunito"/>
              </a:rPr>
              <a:t>Using a </a:t>
            </a:r>
            <a:r>
              <a:rPr lang="en-AU" sz="2300" u="sng">
                <a:solidFill>
                  <a:schemeClr val="hlink"/>
                </a:solidFill>
                <a:latin typeface="Nunito"/>
                <a:ea typeface="Nunito"/>
                <a:cs typeface="Nunito"/>
                <a:sym typeface="Nunito"/>
                <a:hlinkClick r:id="rId5"/>
              </a:rPr>
              <a:t>carbon calculator</a:t>
            </a:r>
            <a:r>
              <a:rPr lang="en-AU" sz="2300">
                <a:latin typeface="Nunito"/>
                <a:ea typeface="Nunito"/>
                <a:cs typeface="Nunito"/>
                <a:sym typeface="Nunito"/>
              </a:rPr>
              <a:t> (Sustainable Screens Australia and BAFTA albert), producers Julia Lörsch &amp; Kim Ingles were able to input all of their data and figure out what the carbon footprint of the film would be.</a:t>
            </a:r>
            <a:br>
              <a:rPr lang="en-AU" sz="2300">
                <a:latin typeface="Nunito"/>
                <a:ea typeface="Nunito"/>
                <a:cs typeface="Nunito"/>
                <a:sym typeface="Nunito"/>
              </a:rPr>
            </a:br>
            <a:endParaRPr sz="2300">
              <a:latin typeface="Nunito"/>
              <a:ea typeface="Nunito"/>
              <a:cs typeface="Nunito"/>
              <a:sym typeface="Nunito"/>
            </a:endParaRPr>
          </a:p>
          <a:p>
            <a:pPr indent="-222313" lvl="0" marL="228600" rtl="0" algn="l">
              <a:lnSpc>
                <a:spcPct val="115000"/>
              </a:lnSpc>
              <a:spcBef>
                <a:spcPts val="1000"/>
              </a:spcBef>
              <a:spcAft>
                <a:spcPts val="0"/>
              </a:spcAft>
              <a:buClr>
                <a:schemeClr val="dk1"/>
              </a:buClr>
              <a:buSzPts val="2300"/>
              <a:buFont typeface="Nunito"/>
              <a:buChar char="•"/>
            </a:pPr>
            <a:r>
              <a:rPr lang="en-AU" sz="2300">
                <a:latin typeface="Nunito"/>
                <a:ea typeface="Nunito"/>
                <a:cs typeface="Nunito"/>
                <a:sym typeface="Nunito"/>
              </a:rPr>
              <a:t>By doing so, they were able to look at all the areas in which they could reduce their environmental impact. </a:t>
            </a:r>
            <a:endParaRPr sz="2300">
              <a:latin typeface="Nunito"/>
              <a:ea typeface="Nunito"/>
              <a:cs typeface="Nunito"/>
              <a:sym typeface="Nunito"/>
            </a:endParaRPr>
          </a:p>
        </p:txBody>
      </p:sp>
      <p:pic>
        <p:nvPicPr>
          <p:cNvPr id="109" name="Google Shape;109;p7"/>
          <p:cNvPicPr preferRelativeResize="0"/>
          <p:nvPr/>
        </p:nvPicPr>
        <p:blipFill rotWithShape="1">
          <a:blip r:embed="rId3">
            <a:alphaModFix/>
          </a:blip>
          <a:srcRect b="0" l="0" r="0" t="0"/>
          <a:stretch/>
        </p:blipFill>
        <p:spPr>
          <a:xfrm>
            <a:off x="0" y="0"/>
            <a:ext cx="12192000" cy="1270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3" name="Shape 113"/>
        <p:cNvGrpSpPr/>
        <p:nvPr/>
      </p:nvGrpSpPr>
      <p:grpSpPr>
        <a:xfrm>
          <a:off x="0" y="0"/>
          <a:ext cx="0" cy="0"/>
          <a:chOff x="0" y="0"/>
          <a:chExt cx="0" cy="0"/>
        </a:xfrm>
      </p:grpSpPr>
      <p:sp>
        <p:nvSpPr>
          <p:cNvPr id="114" name="Google Shape;114;p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pic>
        <p:nvPicPr>
          <p:cNvPr id="115" name="Google Shape;115;p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16" name="Google Shape;116;p8"/>
          <p:cNvSpPr txBox="1"/>
          <p:nvPr>
            <p:ph idx="1" type="body"/>
          </p:nvPr>
        </p:nvSpPr>
        <p:spPr>
          <a:xfrm>
            <a:off x="720000" y="1703850"/>
            <a:ext cx="10810500" cy="4491300"/>
          </a:xfrm>
          <a:prstGeom prst="rect">
            <a:avLst/>
          </a:prstGeom>
          <a:noFill/>
          <a:ln>
            <a:noFill/>
          </a:ln>
        </p:spPr>
        <p:txBody>
          <a:bodyPr anchorCtr="0" anchor="ctr" bIns="45700" lIns="91425" spcFirstLastPara="1" rIns="91425" wrap="square" tIns="45700">
            <a:noAutofit/>
          </a:bodyPr>
          <a:lstStyle/>
          <a:p>
            <a:pPr indent="-203200" lvl="0" marL="228600" rtl="0" algn="l">
              <a:lnSpc>
                <a:spcPct val="95000"/>
              </a:lnSpc>
              <a:spcBef>
                <a:spcPts val="0"/>
              </a:spcBef>
              <a:spcAft>
                <a:spcPts val="0"/>
              </a:spcAft>
              <a:buClr>
                <a:schemeClr val="dk1"/>
              </a:buClr>
              <a:buSzPts val="2000"/>
              <a:buFont typeface="Nunito"/>
              <a:buChar char="•"/>
            </a:pPr>
            <a:r>
              <a:rPr lang="en-AU" sz="2000">
                <a:latin typeface="Nunito"/>
                <a:ea typeface="Nunito"/>
                <a:cs typeface="Nunito"/>
                <a:sym typeface="Nunito"/>
              </a:rPr>
              <a:t>The film was produced by You and Me Pictures in association with Regen Studios.</a:t>
            </a:r>
            <a:br>
              <a:rPr lang="en-AU" sz="2000">
                <a:latin typeface="Nunito"/>
                <a:ea typeface="Nunito"/>
                <a:cs typeface="Nunito"/>
                <a:sym typeface="Nunito"/>
              </a:rPr>
            </a:br>
            <a:endParaRPr sz="2000">
              <a:latin typeface="Nunito"/>
              <a:ea typeface="Nunito"/>
              <a:cs typeface="Nunito"/>
              <a:sym typeface="Nunito"/>
            </a:endParaRPr>
          </a:p>
          <a:p>
            <a:pPr indent="-203200" lvl="0" marL="228600" rtl="0" algn="l">
              <a:lnSpc>
                <a:spcPct val="95000"/>
              </a:lnSpc>
              <a:spcBef>
                <a:spcPts val="0"/>
              </a:spcBef>
              <a:spcAft>
                <a:spcPts val="0"/>
              </a:spcAft>
              <a:buClr>
                <a:schemeClr val="dk1"/>
              </a:buClr>
              <a:buSzPts val="2000"/>
              <a:buFont typeface="Nunito"/>
              <a:buChar char="•"/>
            </a:pPr>
            <a:r>
              <a:rPr i="1" lang="en-AU" sz="2000">
                <a:latin typeface="Nunito"/>
                <a:ea typeface="Nunito"/>
                <a:cs typeface="Nunito"/>
                <a:sym typeface="Nunito"/>
              </a:rPr>
              <a:t>The Oyster Gardener</a:t>
            </a:r>
            <a:r>
              <a:rPr lang="en-AU" sz="2000">
                <a:latin typeface="Nunito"/>
                <a:ea typeface="Nunito"/>
                <a:cs typeface="Nunito"/>
                <a:sym typeface="Nunito"/>
              </a:rPr>
              <a:t> was predominantly funded by Screen Queensland for approximately $18,000. Regen Studios also supported the film with funding from Shark Island Institute. </a:t>
            </a:r>
            <a:br>
              <a:rPr lang="en-AU" sz="2000">
                <a:latin typeface="Nunito"/>
                <a:ea typeface="Nunito"/>
                <a:cs typeface="Nunito"/>
                <a:sym typeface="Nunito"/>
              </a:rPr>
            </a:br>
            <a:endParaRPr sz="2000">
              <a:latin typeface="Nunito"/>
              <a:ea typeface="Nunito"/>
              <a:cs typeface="Nunito"/>
              <a:sym typeface="Nunito"/>
            </a:endParaRPr>
          </a:p>
          <a:p>
            <a:pPr indent="-203200" lvl="0" marL="228600" rtl="0" algn="l">
              <a:lnSpc>
                <a:spcPct val="95000"/>
              </a:lnSpc>
              <a:spcBef>
                <a:spcPts val="1000"/>
              </a:spcBef>
              <a:spcAft>
                <a:spcPts val="0"/>
              </a:spcAft>
              <a:buClr>
                <a:schemeClr val="dk1"/>
              </a:buClr>
              <a:buSzPts val="2000"/>
              <a:buFont typeface="Nunito"/>
              <a:buChar char="•"/>
            </a:pPr>
            <a:r>
              <a:rPr lang="en-AU" sz="2000">
                <a:latin typeface="Nunito"/>
                <a:ea typeface="Nunito"/>
                <a:cs typeface="Nunito"/>
                <a:sym typeface="Nunito"/>
              </a:rPr>
              <a:t>ABC and Doc Society worked together to provide several production teams with a distribution channel, funding and mentoring, for a number of short Australian documentaries - the ‘Your Planet’ program - that profiled stories about environmental and climate solutions.</a:t>
            </a:r>
            <a:br>
              <a:rPr lang="en-AU" sz="2000">
                <a:latin typeface="Nunito"/>
                <a:ea typeface="Nunito"/>
                <a:cs typeface="Nunito"/>
                <a:sym typeface="Nunito"/>
              </a:rPr>
            </a:br>
            <a:r>
              <a:rPr lang="en-AU" sz="2000">
                <a:latin typeface="Nunito"/>
                <a:ea typeface="Nunito"/>
                <a:cs typeface="Nunito"/>
                <a:sym typeface="Nunito"/>
              </a:rPr>
              <a:t>  </a:t>
            </a:r>
            <a:endParaRPr sz="2000">
              <a:latin typeface="Nunito"/>
              <a:ea typeface="Nunito"/>
              <a:cs typeface="Nunito"/>
              <a:sym typeface="Nunito"/>
            </a:endParaRPr>
          </a:p>
          <a:p>
            <a:pPr indent="-203200" lvl="0" marL="228600" rtl="0" algn="l">
              <a:lnSpc>
                <a:spcPct val="95000"/>
              </a:lnSpc>
              <a:spcBef>
                <a:spcPts val="1000"/>
              </a:spcBef>
              <a:spcAft>
                <a:spcPts val="0"/>
              </a:spcAft>
              <a:buClr>
                <a:schemeClr val="dk1"/>
              </a:buClr>
              <a:buSzPts val="2000"/>
              <a:buFont typeface="Nunito"/>
              <a:buChar char="•"/>
            </a:pPr>
            <a:r>
              <a:rPr lang="en-AU" sz="2000">
                <a:latin typeface="Nunito"/>
                <a:ea typeface="Nunito"/>
                <a:cs typeface="Nunito"/>
                <a:sym typeface="Nunito"/>
              </a:rPr>
              <a:t>Find out more about the </a:t>
            </a:r>
            <a:r>
              <a:rPr lang="en-AU" sz="2000" u="sng">
                <a:solidFill>
                  <a:schemeClr val="hlink"/>
                </a:solidFill>
                <a:latin typeface="Nunito"/>
                <a:ea typeface="Nunito"/>
                <a:cs typeface="Nunito"/>
                <a:sym typeface="Nunito"/>
                <a:hlinkClick r:id="rId4"/>
              </a:rPr>
              <a:t>‘Your Planet’ documentary initiative</a:t>
            </a:r>
            <a:r>
              <a:rPr lang="en-AU" sz="2000">
                <a:latin typeface="Nunito"/>
                <a:ea typeface="Nunito"/>
                <a:cs typeface="Nunito"/>
                <a:sym typeface="Nunito"/>
              </a:rPr>
              <a:t>. </a:t>
            </a:r>
            <a:br>
              <a:rPr lang="en-AU" sz="2000">
                <a:latin typeface="Nunito"/>
                <a:ea typeface="Nunito"/>
                <a:cs typeface="Nunito"/>
                <a:sym typeface="Nunito"/>
              </a:rPr>
            </a:br>
            <a:endParaRPr sz="2000">
              <a:latin typeface="Nunito"/>
              <a:ea typeface="Nunito"/>
              <a:cs typeface="Nunito"/>
              <a:sym typeface="Nunito"/>
            </a:endParaRPr>
          </a:p>
          <a:p>
            <a:pPr indent="-203200" lvl="0" marL="228600" rtl="0" algn="l">
              <a:lnSpc>
                <a:spcPct val="95000"/>
              </a:lnSpc>
              <a:spcBef>
                <a:spcPts val="1000"/>
              </a:spcBef>
              <a:spcAft>
                <a:spcPts val="0"/>
              </a:spcAft>
              <a:buClr>
                <a:schemeClr val="dk1"/>
              </a:buClr>
              <a:buSzPts val="2000"/>
              <a:buFont typeface="Nunito"/>
              <a:buChar char="•"/>
            </a:pPr>
            <a:r>
              <a:rPr lang="en-AU" sz="2000">
                <a:latin typeface="Nunito"/>
                <a:ea typeface="Nunito"/>
                <a:cs typeface="Nunito"/>
                <a:sym typeface="Nunito"/>
              </a:rPr>
              <a:t>Pre-production for The Oyster Gardener began on August 25</a:t>
            </a:r>
            <a:r>
              <a:rPr baseline="30000" lang="en-AU" sz="2000">
                <a:latin typeface="Nunito"/>
                <a:ea typeface="Nunito"/>
                <a:cs typeface="Nunito"/>
                <a:sym typeface="Nunito"/>
              </a:rPr>
              <a:t>th</a:t>
            </a:r>
            <a:r>
              <a:rPr lang="en-AU" sz="2000">
                <a:latin typeface="Nunito"/>
                <a:ea typeface="Nunito"/>
                <a:cs typeface="Nunito"/>
                <a:sym typeface="Nunito"/>
              </a:rPr>
              <a:t>, 2022 and production commenced from November 7</a:t>
            </a:r>
            <a:r>
              <a:rPr baseline="30000" lang="en-AU" sz="2000">
                <a:latin typeface="Nunito"/>
                <a:ea typeface="Nunito"/>
                <a:cs typeface="Nunito"/>
                <a:sym typeface="Nunito"/>
              </a:rPr>
              <a:t>th </a:t>
            </a:r>
            <a:r>
              <a:rPr lang="en-AU" sz="2000">
                <a:latin typeface="Nunito"/>
                <a:ea typeface="Nunito"/>
                <a:cs typeface="Nunito"/>
                <a:sym typeface="Nunito"/>
              </a:rPr>
              <a:t>2022.  </a:t>
            </a:r>
            <a:endParaRPr sz="2000">
              <a:latin typeface="Nunito"/>
              <a:ea typeface="Nunito"/>
              <a:cs typeface="Nunito"/>
              <a:sym typeface="Nunito"/>
            </a:endParaRPr>
          </a:p>
        </p:txBody>
      </p:sp>
      <p:pic>
        <p:nvPicPr>
          <p:cNvPr id="117" name="Google Shape;117;p8"/>
          <p:cNvPicPr preferRelativeResize="0"/>
          <p:nvPr/>
        </p:nvPicPr>
        <p:blipFill rotWithShape="1">
          <a:blip r:embed="rId5">
            <a:alphaModFix/>
          </a:blip>
          <a:srcRect b="0" l="0" r="0" t="0"/>
          <a:stretch/>
        </p:blipFill>
        <p:spPr>
          <a:xfrm>
            <a:off x="0" y="0"/>
            <a:ext cx="12192000" cy="1270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1" name="Shape 121"/>
        <p:cNvGrpSpPr/>
        <p:nvPr/>
      </p:nvGrpSpPr>
      <p:grpSpPr>
        <a:xfrm>
          <a:off x="0" y="0"/>
          <a:ext cx="0" cy="0"/>
          <a:chOff x="0" y="0"/>
          <a:chExt cx="0" cy="0"/>
        </a:xfrm>
      </p:grpSpPr>
      <p:pic>
        <p:nvPicPr>
          <p:cNvPr id="122" name="Google Shape;122;p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23" name="Google Shape;123;p9"/>
          <p:cNvSpPr txBox="1"/>
          <p:nvPr>
            <p:ph idx="1" type="body"/>
          </p:nvPr>
        </p:nvSpPr>
        <p:spPr>
          <a:xfrm>
            <a:off x="675300" y="1703400"/>
            <a:ext cx="10841400" cy="27741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1000"/>
              </a:spcBef>
              <a:spcAft>
                <a:spcPts val="0"/>
              </a:spcAft>
              <a:buNone/>
            </a:pPr>
            <a:r>
              <a:rPr i="1" lang="en-AU" sz="2300">
                <a:latin typeface="Nunito"/>
                <a:ea typeface="Nunito"/>
                <a:cs typeface="Nunito"/>
                <a:sym typeface="Nunito"/>
              </a:rPr>
              <a:t>The Oyster Gardener</a:t>
            </a:r>
            <a:r>
              <a:rPr lang="en-AU" sz="2300">
                <a:latin typeface="Nunito"/>
                <a:ea typeface="Nunito"/>
                <a:cs typeface="Nunito"/>
                <a:sym typeface="Nunito"/>
              </a:rPr>
              <a:t> was shot in Queensland in  Dec </a:t>
            </a:r>
            <a:r>
              <a:rPr lang="en-AU" sz="2300">
                <a:latin typeface="Nunito"/>
                <a:ea typeface="Nunito"/>
                <a:cs typeface="Nunito"/>
                <a:sym typeface="Nunito"/>
                <a:extLst>
                  <a:ext uri="http://customooxmlschemas.google.com/">
                    <go:slidesCustomData xmlns:go="http://customooxmlschemas.google.com/" textRoundtripDataId="0"/>
                  </a:ext>
                </a:extLst>
              </a:rPr>
              <a:t>2022</a:t>
            </a:r>
            <a:r>
              <a:rPr lang="en-AU" sz="2300">
                <a:latin typeface="Nunito"/>
                <a:ea typeface="Nunito"/>
                <a:cs typeface="Nunito"/>
                <a:sym typeface="Nunito"/>
              </a:rPr>
              <a:t> and Jan 2023. </a:t>
            </a:r>
            <a:br>
              <a:rPr lang="en-AU" sz="2300">
                <a:latin typeface="Nunito"/>
                <a:ea typeface="Nunito"/>
                <a:cs typeface="Nunito"/>
                <a:sym typeface="Nunito"/>
              </a:rPr>
            </a:br>
            <a:br>
              <a:rPr lang="en-AU" sz="2300">
                <a:latin typeface="Nunito"/>
                <a:ea typeface="Nunito"/>
                <a:cs typeface="Nunito"/>
                <a:sym typeface="Nunito"/>
              </a:rPr>
            </a:br>
            <a:r>
              <a:rPr lang="en-AU" sz="2300">
                <a:latin typeface="Nunito"/>
                <a:ea typeface="Nunito"/>
                <a:cs typeface="Nunito"/>
                <a:sym typeface="Nunito"/>
              </a:rPr>
              <a:t>A key feature of the film was sustainability, and the producers went into a lot of detail to ensure they remained as remained as low carbon/ low emission as possible. This included looking at what would be highest usage of emissions for productions - which was cars for both talent and crew, boat hire and fuel, followed by electricity. </a:t>
            </a:r>
            <a:endParaRPr sz="2300">
              <a:latin typeface="Nunito"/>
              <a:ea typeface="Nunito"/>
              <a:cs typeface="Nunito"/>
              <a:sym typeface="Nunito"/>
            </a:endParaRPr>
          </a:p>
        </p:txBody>
      </p:sp>
      <p:pic>
        <p:nvPicPr>
          <p:cNvPr id="124" name="Google Shape;124;p9"/>
          <p:cNvPicPr preferRelativeResize="0"/>
          <p:nvPr/>
        </p:nvPicPr>
        <p:blipFill rotWithShape="1">
          <a:blip r:embed="rId4">
            <a:alphaModFix/>
          </a:blip>
          <a:srcRect b="0" l="0" r="0" t="0"/>
          <a:stretch/>
        </p:blipFill>
        <p:spPr>
          <a:xfrm>
            <a:off x="0" y="0"/>
            <a:ext cx="12192000" cy="127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8" name="Shape 128"/>
        <p:cNvGrpSpPr/>
        <p:nvPr/>
      </p:nvGrpSpPr>
      <p:grpSpPr>
        <a:xfrm>
          <a:off x="0" y="0"/>
          <a:ext cx="0" cy="0"/>
          <a:chOff x="0" y="0"/>
          <a:chExt cx="0" cy="0"/>
        </a:xfrm>
      </p:grpSpPr>
      <p:pic>
        <p:nvPicPr>
          <p:cNvPr id="129" name="Google Shape;129;g2e63020024e_0_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30" name="Google Shape;130;g2e63020024e_0_0"/>
          <p:cNvSpPr txBox="1"/>
          <p:nvPr>
            <p:ph idx="1" type="body"/>
          </p:nvPr>
        </p:nvSpPr>
        <p:spPr>
          <a:xfrm>
            <a:off x="720725" y="1752225"/>
            <a:ext cx="10709400" cy="47580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1000"/>
              </a:spcBef>
              <a:spcAft>
                <a:spcPts val="0"/>
              </a:spcAft>
              <a:buNone/>
            </a:pPr>
            <a:r>
              <a:rPr lang="en-AU" sz="1850">
                <a:latin typeface="Nunito"/>
                <a:ea typeface="Nunito"/>
                <a:cs typeface="Nunito"/>
                <a:sym typeface="Nunito"/>
                <a:extLst>
                  <a:ext uri="http://customooxmlschemas.google.com/">
                    <go:slidesCustomData xmlns:go="http://customooxmlschemas.google.com/" textRoundtripDataId="1"/>
                  </a:ext>
                </a:extLst>
              </a:rPr>
              <a:t>During production, these were some of the practices they put in place that helped them keep the production’s footprint low:</a:t>
            </a:r>
            <a:endParaRPr sz="1850">
              <a:latin typeface="Nunito"/>
              <a:ea typeface="Nunito"/>
              <a:cs typeface="Nunito"/>
              <a:sym typeface="Nunito"/>
              <a:extLst>
                <a:ext uri="http://customooxmlschemas.google.com/">
                  <go:slidesCustomData xmlns:go="http://customooxmlschemas.google.com/" textRoundtripDataId="2"/>
                </a:ext>
              </a:extLst>
            </a:endParaRPr>
          </a:p>
          <a:p>
            <a:pPr indent="-231775" lvl="1" marL="685800" rtl="0" algn="l">
              <a:lnSpc>
                <a:spcPct val="115000"/>
              </a:lnSpc>
              <a:spcBef>
                <a:spcPts val="1000"/>
              </a:spcBef>
              <a:spcAft>
                <a:spcPts val="0"/>
              </a:spcAft>
              <a:buSzPts val="1850"/>
              <a:buFont typeface="Nunito"/>
              <a:buChar char="•"/>
            </a:pPr>
            <a:r>
              <a:rPr lang="en-AU" sz="1850">
                <a:latin typeface="Nunito"/>
                <a:ea typeface="Nunito"/>
                <a:cs typeface="Nunito"/>
                <a:sym typeface="Nunito"/>
              </a:rPr>
              <a:t>By planning and distributing the film digitally including having remote meetings with EPs / partners (ABC and Regen Studios) to minimise travel</a:t>
            </a:r>
            <a:br>
              <a:rPr lang="en-AU" sz="1850">
                <a:latin typeface="Nunito"/>
                <a:ea typeface="Nunito"/>
                <a:cs typeface="Nunito"/>
                <a:sym typeface="Nunito"/>
              </a:rPr>
            </a:br>
            <a:endParaRPr sz="1850">
              <a:latin typeface="Nunito"/>
              <a:ea typeface="Nunito"/>
              <a:cs typeface="Nunito"/>
              <a:sym typeface="Nunito"/>
            </a:endParaRPr>
          </a:p>
          <a:p>
            <a:pPr indent="-231775" lvl="1" marL="685800" rtl="0" algn="l">
              <a:lnSpc>
                <a:spcPct val="115000"/>
              </a:lnSpc>
              <a:spcBef>
                <a:spcPts val="0"/>
              </a:spcBef>
              <a:spcAft>
                <a:spcPts val="0"/>
              </a:spcAft>
              <a:buSzPts val="1850"/>
              <a:buFont typeface="Nunito"/>
              <a:buChar char="•"/>
            </a:pPr>
            <a:r>
              <a:rPr lang="en-AU" sz="1850">
                <a:latin typeface="Nunito"/>
                <a:ea typeface="Nunito"/>
                <a:cs typeface="Nunito"/>
                <a:sym typeface="Nunito"/>
              </a:rPr>
              <a:t>Vegetarian catering on set</a:t>
            </a:r>
            <a:br>
              <a:rPr lang="en-AU" sz="1850">
                <a:latin typeface="Nunito"/>
                <a:ea typeface="Nunito"/>
                <a:cs typeface="Nunito"/>
                <a:sym typeface="Nunito"/>
              </a:rPr>
            </a:br>
            <a:endParaRPr sz="1850">
              <a:latin typeface="Nunito"/>
              <a:ea typeface="Nunito"/>
              <a:cs typeface="Nunito"/>
              <a:sym typeface="Nunito"/>
            </a:endParaRPr>
          </a:p>
          <a:p>
            <a:pPr indent="-231775" lvl="1" marL="685800" rtl="0" algn="l">
              <a:lnSpc>
                <a:spcPct val="115000"/>
              </a:lnSpc>
              <a:spcBef>
                <a:spcPts val="0"/>
              </a:spcBef>
              <a:spcAft>
                <a:spcPts val="0"/>
              </a:spcAft>
              <a:buSzPts val="1850"/>
              <a:buFont typeface="Nunito"/>
              <a:buChar char="•"/>
            </a:pPr>
            <a:r>
              <a:rPr lang="en-AU" sz="1850">
                <a:latin typeface="Nunito"/>
                <a:ea typeface="Nunito"/>
                <a:cs typeface="Nunito"/>
                <a:sym typeface="Nunito"/>
              </a:rPr>
              <a:t>Cast and crew brought their own r</a:t>
            </a:r>
            <a:r>
              <a:rPr lang="en-AU" sz="1850">
                <a:latin typeface="Nunito"/>
                <a:ea typeface="Nunito"/>
                <a:cs typeface="Nunito"/>
                <a:sym typeface="Nunito"/>
                <a:extLst>
                  <a:ext uri="http://customooxmlschemas.google.com/">
                    <go:slidesCustomData xmlns:go="http://customooxmlschemas.google.com/" textRoundtripDataId="3"/>
                  </a:ext>
                </a:extLst>
              </a:rPr>
              <a:t>efillable drink bottles to set</a:t>
            </a:r>
            <a:br>
              <a:rPr lang="en-AU" sz="1850">
                <a:latin typeface="Nunito"/>
                <a:ea typeface="Nunito"/>
                <a:cs typeface="Nunito"/>
                <a:sym typeface="Nunito"/>
                <a:extLst>
                  <a:ext uri="http://customooxmlschemas.google.com/">
                    <go:slidesCustomData xmlns:go="http://customooxmlschemas.google.com/" textRoundtripDataId="3"/>
                  </a:ext>
                </a:extLst>
              </a:rPr>
            </a:br>
            <a:endParaRPr sz="1850">
              <a:latin typeface="Nunito"/>
              <a:ea typeface="Nunito"/>
              <a:cs typeface="Nunito"/>
              <a:sym typeface="Nunito"/>
              <a:extLst>
                <a:ext uri="http://customooxmlschemas.google.com/">
                  <go:slidesCustomData xmlns:go="http://customooxmlschemas.google.com/" textRoundtripDataId="4"/>
                </a:ext>
              </a:extLst>
            </a:endParaRPr>
          </a:p>
          <a:p>
            <a:pPr indent="-231775" lvl="1" marL="685800" rtl="0" algn="l">
              <a:lnSpc>
                <a:spcPct val="115000"/>
              </a:lnSpc>
              <a:spcBef>
                <a:spcPts val="0"/>
              </a:spcBef>
              <a:spcAft>
                <a:spcPts val="0"/>
              </a:spcAft>
              <a:buSzPts val="1850"/>
              <a:buFont typeface="Nunito"/>
              <a:buChar char="•"/>
            </a:pPr>
            <a:r>
              <a:rPr lang="en-AU" sz="1850">
                <a:latin typeface="Nunito"/>
                <a:ea typeface="Nunito"/>
                <a:cs typeface="Nunito"/>
                <a:sym typeface="Nunito"/>
                <a:extLst>
                  <a:ext uri="http://customooxmlschemas.google.com/">
                    <go:slidesCustomData xmlns:go="http://customooxmlschemas.google.com/" textRoundtripDataId="5"/>
                  </a:ext>
                </a:extLst>
              </a:rPr>
              <a:t>Carpooling with cast and crew to get to set</a:t>
            </a:r>
            <a:br>
              <a:rPr lang="en-AU" sz="1850">
                <a:latin typeface="Nunito"/>
                <a:ea typeface="Nunito"/>
                <a:cs typeface="Nunito"/>
                <a:sym typeface="Nunito"/>
                <a:extLst>
                  <a:ext uri="http://customooxmlschemas.google.com/">
                    <go:slidesCustomData xmlns:go="http://customooxmlschemas.google.com/" textRoundtripDataId="5"/>
                  </a:ext>
                </a:extLst>
              </a:rPr>
            </a:br>
            <a:endParaRPr sz="1850">
              <a:latin typeface="Nunito"/>
              <a:ea typeface="Nunito"/>
              <a:cs typeface="Nunito"/>
              <a:sym typeface="Nunito"/>
              <a:extLst>
                <a:ext uri="http://customooxmlschemas.google.com/">
                  <go:slidesCustomData xmlns:go="http://customooxmlschemas.google.com/" textRoundtripDataId="6"/>
                </a:ext>
              </a:extLst>
            </a:endParaRPr>
          </a:p>
          <a:p>
            <a:pPr indent="-231775" lvl="1" marL="685800" rtl="0" algn="l">
              <a:lnSpc>
                <a:spcPct val="115000"/>
              </a:lnSpc>
              <a:spcBef>
                <a:spcPts val="0"/>
              </a:spcBef>
              <a:spcAft>
                <a:spcPts val="0"/>
              </a:spcAft>
              <a:buSzPts val="1850"/>
              <a:buFont typeface="Nunito"/>
              <a:buChar char="•"/>
            </a:pPr>
            <a:r>
              <a:rPr lang="en-AU" sz="1850">
                <a:latin typeface="Nunito"/>
                <a:ea typeface="Nunito"/>
                <a:cs typeface="Nunito"/>
                <a:sym typeface="Nunito"/>
                <a:extLst>
                  <a:ext uri="http://customooxmlschemas.google.com/">
                    <go:slidesCustomData xmlns:go="http://customooxmlschemas.google.com/" textRoundtripDataId="7"/>
                  </a:ext>
                </a:extLst>
              </a:rPr>
              <a:t>Ensuring all batteries used are rechargeable </a:t>
            </a:r>
            <a:br>
              <a:rPr lang="en-AU" sz="1850">
                <a:latin typeface="Nunito"/>
                <a:ea typeface="Nunito"/>
                <a:cs typeface="Nunito"/>
                <a:sym typeface="Nunito"/>
                <a:extLst>
                  <a:ext uri="http://customooxmlschemas.google.com/">
                    <go:slidesCustomData xmlns:go="http://customooxmlschemas.google.com/" textRoundtripDataId="7"/>
                  </a:ext>
                </a:extLst>
              </a:rPr>
            </a:br>
            <a:endParaRPr sz="1850">
              <a:latin typeface="Nunito"/>
              <a:ea typeface="Nunito"/>
              <a:cs typeface="Nunito"/>
              <a:sym typeface="Nunito"/>
              <a:extLst>
                <a:ext uri="http://customooxmlschemas.google.com/">
                  <go:slidesCustomData xmlns:go="http://customooxmlschemas.google.com/" textRoundtripDataId="8"/>
                </a:ext>
              </a:extLst>
            </a:endParaRPr>
          </a:p>
          <a:p>
            <a:pPr indent="-231775" lvl="1" marL="685800" rtl="0" algn="l">
              <a:lnSpc>
                <a:spcPct val="115000"/>
              </a:lnSpc>
              <a:spcBef>
                <a:spcPts val="0"/>
              </a:spcBef>
              <a:spcAft>
                <a:spcPts val="0"/>
              </a:spcAft>
              <a:buSzPts val="1850"/>
              <a:buFont typeface="Nunito"/>
              <a:buChar char="•"/>
            </a:pPr>
            <a:r>
              <a:rPr lang="en-AU" sz="1850">
                <a:latin typeface="Nunito"/>
                <a:ea typeface="Nunito"/>
                <a:cs typeface="Nunito"/>
                <a:sym typeface="Nunito"/>
                <a:extLst>
                  <a:ext uri="http://customooxmlschemas.google.com/">
                    <go:slidesCustomData xmlns:go="http://customooxmlschemas.google.com/" textRoundtripDataId="9"/>
                  </a:ext>
                </a:extLst>
              </a:rPr>
              <a:t>Eating at cafes meant no waste and take away packaging</a:t>
            </a:r>
            <a:r>
              <a:rPr lang="en-AU" sz="1850">
                <a:latin typeface="Nunito"/>
                <a:ea typeface="Nunito"/>
                <a:cs typeface="Nunito"/>
                <a:sym typeface="Nunito"/>
              </a:rPr>
              <a:t>.</a:t>
            </a:r>
            <a:endParaRPr sz="1850">
              <a:latin typeface="Nunito"/>
              <a:ea typeface="Nunito"/>
              <a:cs typeface="Nunito"/>
              <a:sym typeface="Nunito"/>
            </a:endParaRPr>
          </a:p>
        </p:txBody>
      </p:sp>
      <p:pic>
        <p:nvPicPr>
          <p:cNvPr id="131" name="Google Shape;131;g2e63020024e_0_0"/>
          <p:cNvPicPr preferRelativeResize="0"/>
          <p:nvPr/>
        </p:nvPicPr>
        <p:blipFill rotWithShape="1">
          <a:blip r:embed="rId4">
            <a:alphaModFix/>
          </a:blip>
          <a:srcRect b="0" l="0" r="0" t="0"/>
          <a:stretch/>
        </p:blipFill>
        <p:spPr>
          <a:xfrm>
            <a:off x="0" y="0"/>
            <a:ext cx="12192000" cy="127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5" name="Shape 135"/>
        <p:cNvGrpSpPr/>
        <p:nvPr/>
      </p:nvGrpSpPr>
      <p:grpSpPr>
        <a:xfrm>
          <a:off x="0" y="0"/>
          <a:ext cx="0" cy="0"/>
          <a:chOff x="0" y="0"/>
          <a:chExt cx="0" cy="0"/>
        </a:xfrm>
      </p:grpSpPr>
      <p:pic>
        <p:nvPicPr>
          <p:cNvPr id="136" name="Google Shape;136;p1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37" name="Google Shape;137;p10"/>
          <p:cNvSpPr txBox="1"/>
          <p:nvPr>
            <p:ph idx="1" type="body"/>
          </p:nvPr>
        </p:nvSpPr>
        <p:spPr>
          <a:xfrm>
            <a:off x="720000" y="1703850"/>
            <a:ext cx="10710000" cy="4681500"/>
          </a:xfrm>
          <a:prstGeom prst="rect">
            <a:avLst/>
          </a:prstGeom>
          <a:noFill/>
          <a:ln>
            <a:noFill/>
          </a:ln>
        </p:spPr>
        <p:txBody>
          <a:bodyPr anchorCtr="0" anchor="ctr" bIns="45700" lIns="91425" spcFirstLastPara="1" rIns="91425" wrap="square" tIns="45700">
            <a:noAutofit/>
          </a:bodyPr>
          <a:lstStyle/>
          <a:p>
            <a:pPr indent="-184150" lvl="0" marL="228600" rtl="0" algn="l">
              <a:lnSpc>
                <a:spcPct val="115000"/>
              </a:lnSpc>
              <a:spcBef>
                <a:spcPts val="0"/>
              </a:spcBef>
              <a:spcAft>
                <a:spcPts val="0"/>
              </a:spcAft>
              <a:buClr>
                <a:schemeClr val="dk1"/>
              </a:buClr>
              <a:buSzPts val="2100"/>
              <a:buFont typeface="Nunito"/>
              <a:buChar char="•"/>
            </a:pPr>
            <a:r>
              <a:rPr lang="en-AU" sz="2100">
                <a:latin typeface="Nunito"/>
                <a:ea typeface="Nunito"/>
                <a:cs typeface="Nunito"/>
                <a:sym typeface="Nunito"/>
              </a:rPr>
              <a:t>As with the rest of production, post was no exception to the sustainability ethos and this was accounted for in the calculator.</a:t>
            </a:r>
            <a:br>
              <a:rPr lang="en-AU" sz="2100">
                <a:latin typeface="Nunito"/>
                <a:ea typeface="Nunito"/>
                <a:cs typeface="Nunito"/>
                <a:sym typeface="Nunito"/>
              </a:rPr>
            </a:br>
            <a:endParaRPr sz="2100">
              <a:latin typeface="Nunito"/>
              <a:ea typeface="Nunito"/>
              <a:cs typeface="Nunito"/>
              <a:sym typeface="Nunito"/>
            </a:endParaRPr>
          </a:p>
          <a:p>
            <a:pPr indent="-184150" lvl="0" marL="228600" rtl="0" algn="l">
              <a:lnSpc>
                <a:spcPct val="115000"/>
              </a:lnSpc>
              <a:spcBef>
                <a:spcPts val="0"/>
              </a:spcBef>
              <a:spcAft>
                <a:spcPts val="0"/>
              </a:spcAft>
              <a:buClr>
                <a:schemeClr val="dk1"/>
              </a:buClr>
              <a:buSzPts val="2100"/>
              <a:buFont typeface="Nunito"/>
              <a:buChar char="•"/>
            </a:pPr>
            <a:r>
              <a:rPr lang="en-AU" sz="2100">
                <a:latin typeface="Nunito"/>
                <a:ea typeface="Nunito"/>
                <a:cs typeface="Nunito"/>
                <a:sym typeface="Nunito"/>
              </a:rPr>
              <a:t>Colour grading and sound mixing was done remotely, working with providers in other parts of the country who were able to facilitate a remove reviewing process meant </a:t>
            </a:r>
            <a:br>
              <a:rPr lang="en-AU" sz="2100">
                <a:latin typeface="Nunito"/>
                <a:ea typeface="Nunito"/>
                <a:cs typeface="Nunito"/>
                <a:sym typeface="Nunito"/>
              </a:rPr>
            </a:br>
            <a:r>
              <a:rPr lang="en-AU" sz="2100">
                <a:latin typeface="Nunito"/>
                <a:ea typeface="Nunito"/>
                <a:cs typeface="Nunito"/>
                <a:sym typeface="Nunito"/>
              </a:rPr>
              <a:t>that no travel was required. </a:t>
            </a:r>
            <a:br>
              <a:rPr lang="en-AU" sz="2100">
                <a:latin typeface="Nunito"/>
                <a:ea typeface="Nunito"/>
                <a:cs typeface="Nunito"/>
                <a:sym typeface="Nunito"/>
              </a:rPr>
            </a:br>
            <a:endParaRPr sz="2100">
              <a:latin typeface="Nunito"/>
              <a:ea typeface="Nunito"/>
              <a:cs typeface="Nunito"/>
              <a:sym typeface="Nunito"/>
            </a:endParaRPr>
          </a:p>
          <a:p>
            <a:pPr indent="-184150" lvl="0" marL="228600" rtl="0" algn="l">
              <a:lnSpc>
                <a:spcPct val="115000"/>
              </a:lnSpc>
              <a:spcBef>
                <a:spcPts val="0"/>
              </a:spcBef>
              <a:spcAft>
                <a:spcPts val="0"/>
              </a:spcAft>
              <a:buClr>
                <a:schemeClr val="dk1"/>
              </a:buClr>
              <a:buSzPts val="2100"/>
              <a:buFont typeface="Nunito"/>
              <a:buChar char="•"/>
            </a:pPr>
            <a:r>
              <a:rPr lang="en-AU" sz="2100">
                <a:latin typeface="Nunito"/>
                <a:ea typeface="Nunito"/>
                <a:cs typeface="Nunito"/>
                <a:sym typeface="Nunito"/>
              </a:rPr>
              <a:t>An additional, pick-up shoot in Tasmania was arrange for a local filmmaker, which meant that crew from the Sunshine Coast didn’t have to travel. A bonus is that Tasmanian power has less GWP (mostly hydro). </a:t>
            </a:r>
            <a:br>
              <a:rPr lang="en-AU" sz="2100">
                <a:latin typeface="Nunito"/>
                <a:ea typeface="Nunito"/>
                <a:cs typeface="Nunito"/>
                <a:sym typeface="Nunito"/>
              </a:rPr>
            </a:br>
            <a:endParaRPr sz="2100">
              <a:latin typeface="Nunito"/>
              <a:ea typeface="Nunito"/>
              <a:cs typeface="Nunito"/>
              <a:sym typeface="Nunito"/>
            </a:endParaRPr>
          </a:p>
          <a:p>
            <a:pPr indent="-184150" lvl="0" marL="228600" rtl="0" algn="l">
              <a:lnSpc>
                <a:spcPct val="115000"/>
              </a:lnSpc>
              <a:spcBef>
                <a:spcPts val="0"/>
              </a:spcBef>
              <a:spcAft>
                <a:spcPts val="0"/>
              </a:spcAft>
              <a:buClr>
                <a:schemeClr val="dk1"/>
              </a:buClr>
              <a:buSzPts val="2100"/>
              <a:buFont typeface="Nunito"/>
              <a:buChar char="•"/>
            </a:pPr>
            <a:r>
              <a:rPr lang="en-AU" sz="2100">
                <a:latin typeface="Nunito"/>
                <a:ea typeface="Nunito"/>
                <a:cs typeface="Nunito"/>
                <a:sym typeface="Nunito"/>
              </a:rPr>
              <a:t>A large portion of the footprint for post production was the energy use from edit suites.</a:t>
            </a:r>
            <a:endParaRPr sz="2100">
              <a:latin typeface="Nunito"/>
              <a:ea typeface="Nunito"/>
              <a:cs typeface="Nunito"/>
              <a:sym typeface="Nunito"/>
            </a:endParaRPr>
          </a:p>
        </p:txBody>
      </p:sp>
      <p:pic>
        <p:nvPicPr>
          <p:cNvPr id="138" name="Google Shape;138;p10"/>
          <p:cNvPicPr preferRelativeResize="0"/>
          <p:nvPr/>
        </p:nvPicPr>
        <p:blipFill rotWithShape="1">
          <a:blip r:embed="rId4">
            <a:alphaModFix/>
          </a:blip>
          <a:srcRect b="0" l="0" r="0" t="0"/>
          <a:stretch/>
        </p:blipFill>
        <p:spPr>
          <a:xfrm>
            <a:off x="0" y="0"/>
            <a:ext cx="12192000" cy="1270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2" name="Shape 142"/>
        <p:cNvGrpSpPr/>
        <p:nvPr/>
      </p:nvGrpSpPr>
      <p:grpSpPr>
        <a:xfrm>
          <a:off x="0" y="0"/>
          <a:ext cx="0" cy="0"/>
          <a:chOff x="0" y="0"/>
          <a:chExt cx="0" cy="0"/>
        </a:xfrm>
      </p:grpSpPr>
      <p:pic>
        <p:nvPicPr>
          <p:cNvPr id="143" name="Google Shape;143;p1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44" name="Google Shape;144;p11"/>
          <p:cNvSpPr txBox="1"/>
          <p:nvPr>
            <p:ph idx="1" type="body"/>
          </p:nvPr>
        </p:nvSpPr>
        <p:spPr>
          <a:xfrm>
            <a:off x="720000" y="1703850"/>
            <a:ext cx="10710000" cy="3467700"/>
          </a:xfrm>
          <a:prstGeom prst="rect">
            <a:avLst/>
          </a:prstGeom>
          <a:noFill/>
          <a:ln>
            <a:noFill/>
          </a:ln>
        </p:spPr>
        <p:txBody>
          <a:bodyPr anchorCtr="0" anchor="ctr" bIns="45700" lIns="91425" spcFirstLastPara="1" rIns="91425" wrap="square" tIns="45700">
            <a:normAutofit lnSpcReduction="10000"/>
          </a:bodyPr>
          <a:lstStyle/>
          <a:p>
            <a:pPr indent="-196850" lvl="0" marL="228600" rtl="0" algn="l">
              <a:lnSpc>
                <a:spcPct val="115000"/>
              </a:lnSpc>
              <a:spcBef>
                <a:spcPts val="0"/>
              </a:spcBef>
              <a:spcAft>
                <a:spcPts val="0"/>
              </a:spcAft>
              <a:buClr>
                <a:schemeClr val="dk1"/>
              </a:buClr>
              <a:buSzPts val="2300"/>
              <a:buFont typeface="Nunito"/>
              <a:buChar char="•"/>
            </a:pPr>
            <a:r>
              <a:rPr i="1" lang="en-AU" sz="2300">
                <a:latin typeface="Nunito"/>
                <a:ea typeface="Nunito"/>
                <a:cs typeface="Nunito"/>
                <a:sym typeface="Nunito"/>
              </a:rPr>
              <a:t>The Oyster Gardener </a:t>
            </a:r>
            <a:r>
              <a:rPr lang="en-AU" sz="2300">
                <a:latin typeface="Nunito"/>
                <a:ea typeface="Nunito"/>
                <a:cs typeface="Nunito"/>
                <a:sym typeface="Nunito"/>
              </a:rPr>
              <a:t>premiered at the Sydney Film Festival (SFF) on June 8</a:t>
            </a:r>
            <a:r>
              <a:rPr baseline="30000" lang="en-AU" sz="2300">
                <a:latin typeface="Nunito"/>
                <a:ea typeface="Nunito"/>
                <a:cs typeface="Nunito"/>
                <a:sym typeface="Nunito"/>
              </a:rPr>
              <a:t>th</a:t>
            </a:r>
            <a:r>
              <a:rPr lang="en-AU" sz="2300">
                <a:latin typeface="Nunito"/>
                <a:ea typeface="Nunito"/>
                <a:cs typeface="Nunito"/>
                <a:sym typeface="Nunito"/>
              </a:rPr>
              <a:t> 2023, and was shortlisted for the SFF’s Sustainable Future Award.</a:t>
            </a:r>
            <a:br>
              <a:rPr lang="en-AU" sz="2300">
                <a:latin typeface="Nunito"/>
                <a:ea typeface="Nunito"/>
                <a:cs typeface="Nunito"/>
                <a:sym typeface="Nunito"/>
              </a:rPr>
            </a:br>
            <a:endParaRPr sz="2300">
              <a:latin typeface="Nunito"/>
              <a:ea typeface="Nunito"/>
              <a:cs typeface="Nunito"/>
              <a:sym typeface="Nunito"/>
            </a:endParaRPr>
          </a:p>
          <a:p>
            <a:pPr indent="-196850" lvl="0" marL="228600" rtl="0" algn="l">
              <a:lnSpc>
                <a:spcPct val="115000"/>
              </a:lnSpc>
              <a:spcBef>
                <a:spcPts val="1000"/>
              </a:spcBef>
              <a:spcAft>
                <a:spcPts val="0"/>
              </a:spcAft>
              <a:buClr>
                <a:schemeClr val="dk1"/>
              </a:buClr>
              <a:buSzPts val="2300"/>
              <a:buFont typeface="Nunito"/>
              <a:buChar char="•"/>
            </a:pPr>
            <a:r>
              <a:rPr lang="en-AU" sz="2300">
                <a:latin typeface="Nunito"/>
                <a:ea typeface="Nunito"/>
                <a:cs typeface="Nunito"/>
                <a:sym typeface="Nunito"/>
              </a:rPr>
              <a:t>It became available to stream on ABC iView from Saturday 17 June, 2023. </a:t>
            </a:r>
            <a:br>
              <a:rPr lang="en-AU" sz="2300">
                <a:latin typeface="Nunito"/>
                <a:ea typeface="Nunito"/>
                <a:cs typeface="Nunito"/>
                <a:sym typeface="Nunito"/>
              </a:rPr>
            </a:br>
            <a:endParaRPr sz="2300">
              <a:latin typeface="Nunito"/>
              <a:ea typeface="Nunito"/>
              <a:cs typeface="Nunito"/>
              <a:sym typeface="Nunito"/>
            </a:endParaRPr>
          </a:p>
          <a:p>
            <a:pPr indent="-196850" lvl="0" marL="228600" rtl="0" algn="l">
              <a:lnSpc>
                <a:spcPct val="115000"/>
              </a:lnSpc>
              <a:spcBef>
                <a:spcPts val="1000"/>
              </a:spcBef>
              <a:spcAft>
                <a:spcPts val="0"/>
              </a:spcAft>
              <a:buClr>
                <a:schemeClr val="dk1"/>
              </a:buClr>
              <a:buSzPts val="2300"/>
              <a:buFont typeface="Nunito"/>
              <a:buChar char="•"/>
            </a:pPr>
            <a:r>
              <a:rPr lang="en-AU" sz="2300">
                <a:latin typeface="Nunito"/>
                <a:ea typeface="Nunito"/>
                <a:cs typeface="Nunito"/>
                <a:sym typeface="Nunito"/>
              </a:rPr>
              <a:t>It was broadcast on ABC after Landline on Saturday 29 July at 4:20pm. </a:t>
            </a:r>
            <a:br>
              <a:rPr lang="en-AU" sz="2300">
                <a:latin typeface="Nunito"/>
                <a:ea typeface="Nunito"/>
                <a:cs typeface="Nunito"/>
                <a:sym typeface="Nunito"/>
              </a:rPr>
            </a:br>
            <a:endParaRPr sz="2300">
              <a:latin typeface="Nunito"/>
              <a:ea typeface="Nunito"/>
              <a:cs typeface="Nunito"/>
              <a:sym typeface="Nunito"/>
            </a:endParaRPr>
          </a:p>
          <a:p>
            <a:pPr indent="-196850" lvl="0" marL="228600" rtl="0" algn="l">
              <a:lnSpc>
                <a:spcPct val="115000"/>
              </a:lnSpc>
              <a:spcBef>
                <a:spcPts val="1000"/>
              </a:spcBef>
              <a:spcAft>
                <a:spcPts val="0"/>
              </a:spcAft>
              <a:buSzPts val="2300"/>
              <a:buFont typeface="Nunito"/>
              <a:buChar char="•"/>
            </a:pPr>
            <a:r>
              <a:rPr lang="en-AU" sz="2300">
                <a:latin typeface="Nunito"/>
                <a:ea typeface="Nunito"/>
                <a:cs typeface="Nunito"/>
                <a:sym typeface="Nunito"/>
                <a:extLst>
                  <a:ext uri="http://customooxmlschemas.google.com/">
                    <go:slidesCustomData xmlns:go="http://customooxmlschemas.google.com/" textRoundtripDataId="10"/>
                  </a:ext>
                </a:extLst>
              </a:rPr>
              <a:t>The film is available on </a:t>
            </a:r>
            <a:r>
              <a:rPr lang="en-AU" sz="2300" u="sng">
                <a:solidFill>
                  <a:schemeClr val="hlink"/>
                </a:solidFill>
                <a:latin typeface="Nunito"/>
                <a:ea typeface="Nunito"/>
                <a:cs typeface="Nunito"/>
                <a:sym typeface="Nunito"/>
                <a:hlinkClick r:id="rId4"/>
                <a:extLst>
                  <a:ext uri="http://customooxmlschemas.google.com/">
                    <go:slidesCustomData xmlns:go="http://customooxmlschemas.google.com/" textRoundtripDataId="11"/>
                  </a:ext>
                </a:extLst>
              </a:rPr>
              <a:t>ClickView</a:t>
            </a:r>
            <a:r>
              <a:rPr lang="en-AU" sz="2300">
                <a:latin typeface="Nunito"/>
                <a:ea typeface="Nunito"/>
                <a:cs typeface="Nunito"/>
                <a:sym typeface="Nunito"/>
                <a:extLst>
                  <a:ext uri="http://customooxmlschemas.google.com/">
                    <go:slidesCustomData xmlns:go="http://customooxmlschemas.google.com/" textRoundtripDataId="12"/>
                  </a:ext>
                </a:extLst>
              </a:rPr>
              <a:t> for Australian schools to access.</a:t>
            </a:r>
            <a:endParaRPr sz="2300">
              <a:latin typeface="Nunito"/>
              <a:ea typeface="Nunito"/>
              <a:cs typeface="Nunito"/>
              <a:sym typeface="Nunito"/>
            </a:endParaRPr>
          </a:p>
        </p:txBody>
      </p:sp>
      <p:pic>
        <p:nvPicPr>
          <p:cNvPr id="145" name="Google Shape;145;p11"/>
          <p:cNvPicPr preferRelativeResize="0"/>
          <p:nvPr/>
        </p:nvPicPr>
        <p:blipFill rotWithShape="1">
          <a:blip r:embed="rId5">
            <a:alphaModFix/>
          </a:blip>
          <a:srcRect b="0" l="0" r="0" t="0"/>
          <a:stretch/>
        </p:blipFill>
        <p:spPr>
          <a:xfrm>
            <a:off x="0" y="0"/>
            <a:ext cx="12192000" cy="1270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2024-04-02T23:24:42Z</dcterms:created>
  <dc:creator>Kayla McCarthy</dc:creator>
</cp:coreProperties>
</file>